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59" r:id="rId3"/>
    <p:sldId id="256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2914C-E893-4254-8F16-80E31A7E1326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C882-AAF5-4C33-A70B-44105216C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2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4063" cy="3422650"/>
          </a:xfrm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088" y="8685103"/>
            <a:ext cx="2972472" cy="4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CCBEF-A701-4903-AFC6-C85F3BD258A9}" type="slidenum">
              <a:rPr lang="cs-CZ" altLang="cs-CZ">
                <a:solidFill>
                  <a:prstClr val="white"/>
                </a:solidFill>
              </a:rPr>
              <a:pPr/>
              <a:t>1</a:t>
            </a:fld>
            <a:endParaRPr lang="cs-CZ" alt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E8E54-BA78-4FF9-9DB4-C33A6E99E2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630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8989-5157-43AB-9FA9-72C44F4B35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477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2560" y="273629"/>
            <a:ext cx="2054880" cy="584989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27840" cy="584989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6542-240B-4188-9579-FF2F23F0DE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539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3D47-E944-4F91-A9B3-23D4856430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004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3F273-A932-44A5-AE3A-E9D26E711F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020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0640" cy="45191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5360" y="1604329"/>
            <a:ext cx="4042080" cy="45191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EEF6-6175-4FFC-88E9-8A8C946E67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995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1905-60F8-4AAF-A79E-3DB353107B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023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82B1-A629-4EE1-A3F9-AFE752C85E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90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4D3B-BDF7-498F-8EF8-1D046A41FF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380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4EF08-8D57-451D-A8E0-4137AFADBD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167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1971-75C1-4FDA-A949-19B7779E18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610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0960" cy="11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0960" cy="451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2560" cy="46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rgbClr val="FFFFFF"/>
                </a:solidFill>
              </a:defRPr>
            </a:lvl1pPr>
          </a:lstStyle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8533F52-322E-454C-869C-B4ED189F4C32}" type="slidenum">
              <a:rPr lang="cs-CZ" altLang="cs-CZ"/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912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5410-DB25-4D22-A364-12E46394A241}" type="datetimeFigureOut">
              <a:rPr lang="cs-CZ" smtClean="0"/>
              <a:t>17.3.2015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DA01-3931-404F-BCBC-9D1B9F1D0726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info@aceducation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5544582"/>
            <a:ext cx="9195840" cy="254907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lIns="91420" tIns="45711" rIns="91420" bIns="45711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altLang="cs-CZ">
              <a:solidFill>
                <a:srgbClr val="FFFFFF"/>
              </a:solidFill>
            </a:endParaRPr>
          </a:p>
        </p:txBody>
      </p:sp>
      <p:pic>
        <p:nvPicPr>
          <p:cNvPr id="3075" name="Picture 4" descr="66ca8ebe0673c9fd9cbf86d7c774f581-abstract-design-background-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" y="1687857"/>
            <a:ext cx="5971680" cy="38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61" y="368680"/>
            <a:ext cx="5398560" cy="13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ové pole 2"/>
          <p:cNvSpPr txBox="1">
            <a:spLocks noChangeArrowheads="1"/>
          </p:cNvSpPr>
          <p:nvPr/>
        </p:nvSpPr>
        <p:spPr bwMode="auto">
          <a:xfrm>
            <a:off x="4356002" y="1687857"/>
            <a:ext cx="4754880" cy="38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endParaRPr lang="cs-CZ" altLang="cs-CZ" b="1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endParaRPr lang="cs-CZ" altLang="cs-CZ" b="1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r>
              <a:rPr lang="cs-CZ" altLang="cs-CZ" b="1">
                <a:solidFill>
                  <a:srgbClr val="7030A0"/>
                </a:solidFill>
                <a:latin typeface="Calibri" charset="0"/>
                <a:cs typeface="Arial" charset="0"/>
              </a:rPr>
              <a:t>Název projektu:</a:t>
            </a:r>
          </a:p>
          <a:p>
            <a:pPr algn="ctr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endParaRPr lang="cs-CZ" altLang="cs-CZ" b="1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sz="2800" b="1">
                <a:solidFill>
                  <a:srgbClr val="7030A0"/>
                </a:solidFill>
                <a:latin typeface="Calibri" charset="0"/>
                <a:cs typeface="Arial" charset="0"/>
              </a:rPr>
              <a:t>Všechno v mém životě souvisí</a:t>
            </a: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b="1">
                <a:solidFill>
                  <a:srgbClr val="7030A0"/>
                </a:solidFill>
                <a:latin typeface="Calibri" charset="0"/>
                <a:cs typeface="Arial" charset="0"/>
              </a:rPr>
              <a:t/>
            </a:r>
            <a:br>
              <a:rPr lang="cs-CZ" altLang="cs-CZ" b="1">
                <a:solidFill>
                  <a:srgbClr val="7030A0"/>
                </a:solidFill>
                <a:latin typeface="Calibri" charset="0"/>
                <a:cs typeface="Arial" charset="0"/>
              </a:rPr>
            </a:br>
            <a:endParaRPr lang="cs-CZ" altLang="cs-CZ" b="1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sz="3600" b="1">
                <a:solidFill>
                  <a:srgbClr val="7030A0"/>
                </a:solidFill>
                <a:latin typeface="Calibri" charset="0"/>
                <a:cs typeface="Arial" charset="0"/>
              </a:rPr>
              <a:t>„MINIPODNIKY“</a:t>
            </a: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 b="1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b="1">
                <a:solidFill>
                  <a:srgbClr val="7030A0"/>
                </a:solidFill>
                <a:latin typeface="Calibri" charset="0"/>
                <a:cs typeface="Arial" charset="0"/>
              </a:rPr>
              <a:t>Registrační  číslo: </a:t>
            </a: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b="1">
                <a:solidFill>
                  <a:srgbClr val="7030A0"/>
                </a:solidFill>
                <a:latin typeface="Calibri" charset="0"/>
                <a:cs typeface="Arial" charset="0"/>
              </a:rPr>
              <a:t>CZ.1.07/1.1.00/54.0041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 b="1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endParaRPr lang="cs-CZ" altLang="cs-CZ" sz="32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078" name="Skupina 11"/>
          <p:cNvGrpSpPr>
            <a:grpSpLocks/>
          </p:cNvGrpSpPr>
          <p:nvPr/>
        </p:nvGrpSpPr>
        <p:grpSpPr bwMode="auto">
          <a:xfrm>
            <a:off x="6864480" y="5855655"/>
            <a:ext cx="1584000" cy="725836"/>
            <a:chOff x="0" y="-27511"/>
            <a:chExt cx="1627454" cy="784063"/>
          </a:xfrm>
        </p:grpSpPr>
        <p:pic>
          <p:nvPicPr>
            <p:cNvPr id="3082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07484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cs-CZ" altLang="cs-CZ" sz="1000" b="1">
                  <a:solidFill>
                    <a:srgbClr val="7030A0"/>
                  </a:solidFill>
                  <a:latin typeface="Calibri" charset="0"/>
                  <a:ea typeface="Calibri" charset="0"/>
                  <a:cs typeface="Times New Roman" pitchFamily="16" charset="0"/>
                </a:rPr>
                <a:t>Všechno</a:t>
              </a:r>
              <a:endParaRPr lang="cs-CZ" altLang="cs-CZ" sz="1000">
                <a:solidFill>
                  <a:srgbClr val="FFFFFF"/>
                </a:solidFill>
                <a:latin typeface="Calibri" charset="0"/>
                <a:ea typeface="Calibri" charset="0"/>
                <a:cs typeface="Times New Roman" pitchFamily="16" charset="0"/>
              </a:endParaRPr>
            </a:p>
            <a:p>
              <a:pPr defTabSz="407484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cs-CZ" altLang="cs-CZ" sz="1000" b="1">
                  <a:solidFill>
                    <a:srgbClr val="7030A0"/>
                  </a:solidFill>
                  <a:latin typeface="Calibri" charset="0"/>
                  <a:ea typeface="Calibri" charset="0"/>
                  <a:cs typeface="Times New Roman" pitchFamily="16" charset="0"/>
                </a:rPr>
                <a:t>v mém životě</a:t>
              </a:r>
              <a:endParaRPr lang="cs-CZ" altLang="cs-CZ" sz="1000">
                <a:solidFill>
                  <a:srgbClr val="FFFFFF"/>
                </a:solidFill>
                <a:latin typeface="Calibri" charset="0"/>
                <a:ea typeface="Calibri" charset="0"/>
                <a:cs typeface="Times New Roman" pitchFamily="16" charset="0"/>
              </a:endParaRPr>
            </a:p>
            <a:p>
              <a:pPr defTabSz="407484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cs-CZ" altLang="cs-CZ" sz="1000" b="1">
                  <a:solidFill>
                    <a:srgbClr val="7030A0"/>
                  </a:solidFill>
                  <a:latin typeface="Calibri" charset="0"/>
                  <a:ea typeface="Calibri" charset="0"/>
                  <a:cs typeface="Times New Roman" pitchFamily="16" charset="0"/>
                </a:rPr>
                <a:t> souvisí</a:t>
              </a:r>
              <a:endParaRPr lang="cs-CZ" altLang="cs-CZ" sz="1000">
                <a:solidFill>
                  <a:srgbClr val="FFFFFF"/>
                </a:solidFill>
                <a:latin typeface="Calibri" charset="0"/>
                <a:ea typeface="Calibri" charset="0"/>
                <a:cs typeface="Times New Roman" pitchFamily="16" charset="0"/>
              </a:endParaRPr>
            </a:p>
            <a:p>
              <a:pPr defTabSz="407484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998"/>
                </a:spcAft>
                <a:buClr>
                  <a:srgbClr val="000000"/>
                </a:buClr>
                <a:buSzPct val="100000"/>
              </a:pPr>
              <a:r>
                <a:rPr lang="cs-CZ" altLang="cs-CZ" sz="800" b="1">
                  <a:solidFill>
                    <a:srgbClr val="7030A0"/>
                  </a:solidFill>
                  <a:latin typeface="Calibri" charset="0"/>
                  <a:ea typeface="Calibri" charset="0"/>
                  <a:cs typeface="Times New Roman" pitchFamily="16" charset="0"/>
                </a:rPr>
                <a:t> </a:t>
              </a:r>
              <a:endParaRPr lang="cs-CZ" altLang="cs-CZ" sz="1100">
                <a:solidFill>
                  <a:srgbClr val="FFFFFF"/>
                </a:solidFill>
                <a:latin typeface="Calibri" charset="0"/>
                <a:ea typeface="Calibri" charset="0"/>
                <a:cs typeface="Times New Roman" pitchFamily="16" charset="0"/>
              </a:endParaRPr>
            </a:p>
          </p:txBody>
        </p:sp>
      </p:grpSp>
      <p:pic>
        <p:nvPicPr>
          <p:cNvPr id="3079" name="Picture 2" descr="ACE_logo_sve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1" y="5943506"/>
            <a:ext cx="1320480" cy="5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Obdélník 15"/>
          <p:cNvSpPr>
            <a:spLocks noChangeArrowheads="1"/>
          </p:cNvSpPr>
          <p:nvPr/>
        </p:nvSpPr>
        <p:spPr bwMode="auto">
          <a:xfrm>
            <a:off x="197280" y="6581491"/>
            <a:ext cx="8749440" cy="4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cs-CZ" altLang="cs-CZ" sz="1200" b="1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altLang="cs-CZ" sz="1200" b="1" u="sng">
                <a:solidFill>
                  <a:srgbClr val="7030A0"/>
                </a:solidFill>
                <a:hlinkClick r:id="rId7"/>
              </a:rPr>
              <a:t>info@aceducation.cz</a:t>
            </a:r>
            <a:r>
              <a:rPr lang="cs-CZ" altLang="cs-CZ" sz="1200" b="1">
                <a:solidFill>
                  <a:srgbClr val="7030A0"/>
                </a:solidFill>
              </a:rPr>
              <a:t>  |  IČ: 27971601  | DIČ: CZ27971601</a:t>
            </a:r>
            <a:endParaRPr lang="cs-CZ" altLang="cs-CZ" sz="1200">
              <a:solidFill>
                <a:srgbClr val="7030A0"/>
              </a:solidFill>
            </a:endParaRPr>
          </a:p>
        </p:txBody>
      </p: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11520" y="1654735"/>
            <a:ext cx="9144000" cy="277949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lIns="91420" tIns="45711" rIns="91420" bIns="45711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ndruskova\Desktop\Práce ZŠ Hanušovice\Keramika\Keramika kontrola\000_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795"/>
            <a:ext cx="4030662" cy="254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ondruskova\Desktop\Práce ZŠ Hanušovice\Keramika\Keramika kontrola\fota\Nová složka\Snímek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9" y="350795"/>
            <a:ext cx="4019385" cy="26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ondruskova\Desktop\Práce ZŠ Hanušovice\Keramika\Keramika kontrola\fota\Nová složka\Snímek 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9" y="3212976"/>
            <a:ext cx="5148586" cy="32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ondruskova\Desktop\Různé\lampa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86653"/>
            <a:ext cx="2502734" cy="36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5389" y="4840456"/>
            <a:ext cx="5542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latin typeface="Baskerville Old Face" panose="02020602080505020303" pitchFamily="18" charset="0"/>
              </a:rPr>
              <a:t>Děkujeme za </a:t>
            </a:r>
            <a:r>
              <a:rPr lang="cs-CZ" sz="3000" dirty="0" smtClean="0">
                <a:latin typeface="Baskerville Old Face" panose="02020602080505020303" pitchFamily="18" charset="0"/>
              </a:rPr>
              <a:t>pozornost   </a:t>
            </a:r>
            <a:r>
              <a:rPr lang="cs-CZ" sz="30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</a:t>
            </a:r>
            <a:endParaRPr lang="cs-CZ" sz="3000" dirty="0" smtClean="0">
              <a:latin typeface="Baskerville Old Face" panose="02020602080505020303" pitchFamily="18" charset="0"/>
            </a:endParaRPr>
          </a:p>
          <a:p>
            <a:r>
              <a:rPr lang="cs-CZ" sz="3000" dirty="0" smtClean="0">
                <a:latin typeface="Baskerville Old Face" panose="02020602080505020303" pitchFamily="18" charset="0"/>
              </a:rPr>
              <a:t>Za tým Keramiky u Ivetky</a:t>
            </a:r>
          </a:p>
          <a:p>
            <a:r>
              <a:rPr lang="cs-CZ" sz="3000" dirty="0" smtClean="0">
                <a:latin typeface="Baskerville Old Face" panose="02020602080505020303" pitchFamily="18" charset="0"/>
              </a:rPr>
              <a:t>Klára Nohelová a Aneta Mrázková</a:t>
            </a:r>
            <a:endParaRPr lang="cs-CZ" sz="3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7"/>
          </a:xfrm>
        </p:spPr>
        <p:txBody>
          <a:bodyPr/>
          <a:lstStyle/>
          <a:p>
            <a:pPr algn="ctr"/>
            <a:r>
              <a:rPr lang="cs-CZ" b="1" dirty="0" smtClean="0">
                <a:latin typeface="Baskerville Old Face" panose="02020602080505020303" pitchFamily="18" charset="0"/>
              </a:rPr>
              <a:t>Keramika U Ivetky, ZŠ Hanušovice</a:t>
            </a:r>
            <a:endParaRPr lang="cs-CZ" b="1" dirty="0">
              <a:latin typeface="Baskerville Old Face" panose="020206020805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1469" y="1060431"/>
            <a:ext cx="7776864" cy="488517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vondruskova\Desktop\keramika foto\Keram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8" y="1318230"/>
            <a:ext cx="61440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931802" cy="16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vondruskova\Desktop\keramika foto\P1060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931802" cy="35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9464" y="675724"/>
            <a:ext cx="4573016" cy="924475"/>
          </a:xfrm>
        </p:spPr>
        <p:txBody>
          <a:bodyPr/>
          <a:lstStyle/>
          <a:p>
            <a:pPr algn="ctr"/>
            <a:r>
              <a:rPr lang="cs-CZ" sz="4000" b="1" dirty="0" smtClean="0">
                <a:latin typeface="Brush Script MT" panose="03060802040406070304" pitchFamily="66" charset="0"/>
              </a:rPr>
              <a:t>  </a:t>
            </a:r>
            <a:r>
              <a:rPr lang="cs-CZ" sz="4000" b="1" dirty="0" smtClean="0">
                <a:latin typeface="Baskerville Old Face" panose="02020602080505020303" pitchFamily="18" charset="0"/>
              </a:rPr>
              <a:t>Kde nás najdete</a:t>
            </a:r>
            <a:endParaRPr lang="cs-CZ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9464" y="1556793"/>
            <a:ext cx="4573016" cy="1224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500" dirty="0" smtClean="0">
                <a:latin typeface="Brush Script MT" panose="03060802040406070304" pitchFamily="66" charset="0"/>
              </a:rPr>
              <a:t>    </a:t>
            </a:r>
            <a:r>
              <a:rPr lang="cs-CZ" sz="2500" dirty="0" smtClean="0">
                <a:latin typeface="Brush Script MT" panose="03060802040406070304" pitchFamily="66" charset="0"/>
              </a:rPr>
              <a:t> </a:t>
            </a:r>
            <a:r>
              <a:rPr lang="cs-CZ" sz="2300" b="1" dirty="0" smtClean="0">
                <a:latin typeface="Baskerville Old Face" panose="02020602080505020303" pitchFamily="18" charset="0"/>
              </a:rPr>
              <a:t>ZŠ a MŠ Hanušovice, Hlavní 145</a:t>
            </a:r>
            <a:endParaRPr lang="cs-CZ" sz="2300" b="1" dirty="0" smtClean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8" y="836712"/>
            <a:ext cx="3600400" cy="26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924436" cy="261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vondruskova\Desktop\keramika foto\P1060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0" y="3789040"/>
            <a:ext cx="4179455" cy="25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5480155"/>
            <a:ext cx="3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>
                <a:latin typeface="Baskerville Old Face" panose="02020602080505020303" pitchFamily="18" charset="0"/>
              </a:rPr>
              <a:t>Keramická dílna sídlí </a:t>
            </a:r>
            <a:r>
              <a:rPr lang="cs-CZ" sz="2500" dirty="0" smtClean="0">
                <a:latin typeface="Baskerville Old Face" panose="02020602080505020303" pitchFamily="18" charset="0"/>
              </a:rPr>
              <a:t>            v </a:t>
            </a:r>
            <a:r>
              <a:rPr lang="cs-CZ" sz="2500" dirty="0" smtClean="0">
                <a:latin typeface="Baskerville Old Face" panose="02020602080505020303" pitchFamily="18" charset="0"/>
              </a:rPr>
              <a:t>suterénu    školy</a:t>
            </a:r>
            <a:endParaRPr lang="cs-CZ" sz="25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09060"/>
          </a:xfrm>
        </p:spPr>
        <p:txBody>
          <a:bodyPr/>
          <a:lstStyle/>
          <a:p>
            <a:pPr algn="ctr"/>
            <a:r>
              <a:rPr lang="cs-CZ" sz="4000" b="1" dirty="0" smtClean="0">
                <a:latin typeface="Baskerville Old Face" panose="02020602080505020303" pitchFamily="18" charset="0"/>
              </a:rPr>
              <a:t>Keramická dílna v Hanušovicích</a:t>
            </a:r>
            <a:endParaRPr lang="cs-CZ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34563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2300" dirty="0" smtClean="0">
                <a:latin typeface="Baskerville Old Face" panose="02020602080505020303" pitchFamily="18" charset="0"/>
              </a:rPr>
              <a:t>Keramika má v Hanušovicích již více než patnáctiletou tradici, dílnu máme sice malou, ale máme ji rádi a s láskou se o ni staráme.</a:t>
            </a:r>
          </a:p>
          <a:p>
            <a:pPr marL="0" indent="0" algn="ctr">
              <a:buNone/>
            </a:pPr>
            <a:r>
              <a:rPr lang="cs-CZ" sz="2300" dirty="0" smtClean="0">
                <a:latin typeface="Baskerville Old Face" panose="02020602080505020303" pitchFamily="18" charset="0"/>
              </a:rPr>
              <a:t>Díky projektu Všechno v mém životě souvisí (</a:t>
            </a:r>
            <a:r>
              <a:rPr lang="cs-CZ" sz="2300" dirty="0" err="1" smtClean="0">
                <a:latin typeface="Baskerville Old Face" panose="02020602080505020303" pitchFamily="18" charset="0"/>
              </a:rPr>
              <a:t>Minipodniky</a:t>
            </a:r>
            <a:r>
              <a:rPr lang="cs-CZ" sz="2300" dirty="0" smtClean="0">
                <a:latin typeface="Baskerville Old Face" panose="02020602080505020303" pitchFamily="18" charset="0"/>
              </a:rPr>
              <a:t>) jsme naši dílnu dovybavili novými pomůckami a potřebami, které nám usnadní naši práci nejev v průběhu projektu, ale také v dalších letech.</a:t>
            </a:r>
          </a:p>
          <a:p>
            <a:pPr marL="0" indent="0" algn="ctr">
              <a:buNone/>
            </a:pPr>
            <a:r>
              <a:rPr lang="cs-CZ" sz="2300" dirty="0" smtClean="0">
                <a:latin typeface="Baskerville Old Face" panose="02020602080505020303" pitchFamily="18" charset="0"/>
              </a:rPr>
              <a:t>Novinkou je především velký válcovací stůl, který se využívá na válcování hlíny a usnadňuje její pravidelné a snadné vyválení. Získali jsme také novou keramickou pec. Dále nás potěšily velké sádrové formy na výrobu misek různých tvarů. Drobné vybavení dílny jako štětce různých tvarů a velikostí, rydla, děrovače a malířské kroužky jsou samozřejmostí. </a:t>
            </a:r>
            <a:endParaRPr lang="cs-CZ" sz="2300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cs-CZ" sz="2300" dirty="0" smtClean="0">
                <a:latin typeface="Baskerville Old Face" panose="02020602080505020303" pitchFamily="18" charset="0"/>
              </a:rPr>
              <a:t>V rámci projektu jsme obdrželi spotřební materiál jako je keramická hlína, barvítka, engoby i potřebnou glazuru</a:t>
            </a:r>
            <a:r>
              <a:rPr lang="cs-CZ" sz="3000" dirty="0" smtClean="0">
                <a:latin typeface="Baskerville Old Face" panose="02020602080505020303" pitchFamily="18" charset="0"/>
              </a:rPr>
              <a:t>.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030" name="Picture 6" descr="C:\Users\vondruskova\Desktop\keramika foto\P1060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0751"/>
            <a:ext cx="1833251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ondruskova\Desktop\keramika foto\P1060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90266"/>
            <a:ext cx="1405327" cy="15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ondruskova\Desktop\keramika foto\P1060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61267"/>
            <a:ext cx="1835696" cy="9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ondruskova\Desktop\keramika foto\P1060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35219"/>
            <a:ext cx="1025763" cy="17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ondruskova\Desktop\keramika foto\P10608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63209"/>
            <a:ext cx="140691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653" y="620688"/>
            <a:ext cx="3043605" cy="1185861"/>
          </a:xfrm>
        </p:spPr>
        <p:txBody>
          <a:bodyPr/>
          <a:lstStyle/>
          <a:p>
            <a:pPr algn="ctr"/>
            <a:r>
              <a:rPr lang="cs-CZ" sz="4000" b="1" dirty="0" smtClean="0">
                <a:latin typeface="Baskerville Old Face" panose="02020602080505020303" pitchFamily="18" charset="0"/>
              </a:rPr>
              <a:t>Podnikatelský záměr</a:t>
            </a:r>
            <a:endParaRPr lang="cs-CZ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0" y="764704"/>
            <a:ext cx="4279869" cy="56166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3000" dirty="0">
                <a:latin typeface="Baskerville Old Face" panose="02020602080505020303" pitchFamily="18" charset="0"/>
              </a:rPr>
              <a:t>Našim cílem je ručně vyrábět dekorační keramiku do interiérů i exteriéru</a:t>
            </a:r>
          </a:p>
          <a:p>
            <a:pPr algn="just"/>
            <a:r>
              <a:rPr lang="cs-CZ" sz="3000" dirty="0">
                <a:latin typeface="Baskerville Old Face" panose="02020602080505020303" pitchFamily="18" charset="0"/>
              </a:rPr>
              <a:t>Dále vyrábíme  výrobky , které jsou  využitelné k reprezentaci školy, vhodné například jako ocenění či upomínkové předměty</a:t>
            </a:r>
          </a:p>
          <a:p>
            <a:pPr algn="just"/>
            <a:r>
              <a:rPr lang="cs-CZ" sz="3000" dirty="0">
                <a:latin typeface="Baskerville Old Face" panose="02020602080505020303" pitchFamily="18" charset="0"/>
              </a:rPr>
              <a:t>Součástí  naší práce je podpora a prodej dekorační keramiky v rámci charitativní akce naší školy „Adopce  na dálku“, ve které  má naše  škola adoptované dvě dívky, kterým je pomocí peněžních darů </a:t>
            </a:r>
            <a:r>
              <a:rPr lang="cs-CZ" sz="3000" dirty="0" smtClean="0">
                <a:latin typeface="Baskerville Old Face" panose="02020602080505020303" pitchFamily="18" charset="0"/>
              </a:rPr>
              <a:t>hrazeno </a:t>
            </a:r>
            <a:r>
              <a:rPr lang="cs-CZ" sz="3000" dirty="0">
                <a:latin typeface="Baskerville Old Face" panose="02020602080505020303" pitchFamily="18" charset="0"/>
              </a:rPr>
              <a:t>školné, školní potřeby, uniformy, případně i základní zdravotní péče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43608" y="2060848"/>
            <a:ext cx="2660650" cy="401622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vondruskova\Desktop\keramika foto\P1060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3" y="2060848"/>
            <a:ext cx="3528392" cy="40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446087"/>
            <a:ext cx="3346564" cy="1185861"/>
          </a:xfrm>
        </p:spPr>
        <p:txBody>
          <a:bodyPr/>
          <a:lstStyle/>
          <a:p>
            <a:pPr algn="ctr"/>
            <a:r>
              <a:rPr lang="cs-CZ" sz="3000" b="1" dirty="0" smtClean="0">
                <a:latin typeface="Baskerville Old Face" panose="02020602080505020303" pitchFamily="18" charset="0"/>
              </a:rPr>
              <a:t>Spolupráce s odborníkem z praxe</a:t>
            </a:r>
            <a:endParaRPr lang="cs-CZ" sz="30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11560" y="1772816"/>
            <a:ext cx="3058532" cy="5085184"/>
          </a:xfrm>
        </p:spPr>
        <p:txBody>
          <a:bodyPr>
            <a:normAutofit fontScale="85000" lnSpcReduction="20000"/>
          </a:bodyPr>
          <a:lstStyle/>
          <a:p>
            <a:r>
              <a:rPr lang="cs-CZ" sz="2600" dirty="0" smtClean="0">
                <a:latin typeface="Baskerville Old Face" panose="02020602080505020303" pitchFamily="18" charset="0"/>
              </a:rPr>
              <a:t>Již od počátku keramické dílny spolupracuje naše škola s odbornicí na keramiku s p. Miluší Köhlerovou, jejíž velkou zásluhou byl vznik keramiky na naší škole.</a:t>
            </a:r>
          </a:p>
          <a:p>
            <a:r>
              <a:rPr lang="cs-CZ" sz="2600" dirty="0" smtClean="0">
                <a:latin typeface="Baskerville Old Face" panose="02020602080505020303" pitchFamily="18" charset="0"/>
              </a:rPr>
              <a:t>Tato skutečnost nás </a:t>
            </a:r>
            <a:r>
              <a:rPr lang="cs-CZ" sz="2600" dirty="0" smtClean="0">
                <a:latin typeface="Baskerville Old Face" panose="02020602080505020303" pitchFamily="18" charset="0"/>
              </a:rPr>
              <a:t>přivedla ke</a:t>
            </a:r>
            <a:r>
              <a:rPr lang="cs-CZ" sz="2600" dirty="0" smtClean="0">
                <a:latin typeface="Baskerville Old Face" panose="02020602080505020303" pitchFamily="18" charset="0"/>
              </a:rPr>
              <a:t> </a:t>
            </a:r>
            <a:r>
              <a:rPr lang="cs-CZ" sz="2600" dirty="0" smtClean="0">
                <a:latin typeface="Baskerville Old Face" panose="02020602080505020303" pitchFamily="18" charset="0"/>
              </a:rPr>
              <a:t>spolupráci s ní i v rámci projektu „</a:t>
            </a:r>
            <a:r>
              <a:rPr lang="cs-CZ" sz="2600" dirty="0" err="1" smtClean="0">
                <a:latin typeface="Baskerville Old Face" panose="02020602080505020303" pitchFamily="18" charset="0"/>
              </a:rPr>
              <a:t>Minipodniky</a:t>
            </a:r>
            <a:r>
              <a:rPr lang="cs-CZ" sz="2600" dirty="0" smtClean="0">
                <a:latin typeface="Baskerville Old Face" panose="02020602080505020303" pitchFamily="18" charset="0"/>
              </a:rPr>
              <a:t>“, kde nám pomáhá především z pohledu ekonomiky a účetnictví, volby vhodných </a:t>
            </a:r>
            <a:r>
              <a:rPr lang="cs-CZ" sz="2600" dirty="0" smtClean="0">
                <a:latin typeface="Baskerville Old Face" panose="02020602080505020303" pitchFamily="18" charset="0"/>
              </a:rPr>
              <a:t>materiálů, </a:t>
            </a:r>
            <a:r>
              <a:rPr lang="cs-CZ" sz="2600" dirty="0" smtClean="0">
                <a:latin typeface="Baskerville Old Face" panose="02020602080505020303" pitchFamily="18" charset="0"/>
              </a:rPr>
              <a:t>výrobních prostředků a postupů.</a:t>
            </a:r>
          </a:p>
          <a:p>
            <a:endParaRPr lang="cs-CZ" dirty="0"/>
          </a:p>
        </p:txBody>
      </p:sp>
      <p:pic>
        <p:nvPicPr>
          <p:cNvPr id="2051" name="Picture 3" descr="C:\Users\vondruskova\Desktop\keramika foto\P1060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94" y="692696"/>
            <a:ext cx="329354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ondruskova\Desktop\keramika foto\P1060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4"/>
            <a:ext cx="2096117" cy="2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ondruskova\Desktop\keramika foto\P1060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20" y="4133759"/>
            <a:ext cx="2621920" cy="24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087"/>
            <a:ext cx="3672408" cy="1185861"/>
          </a:xfrm>
        </p:spPr>
        <p:txBody>
          <a:bodyPr/>
          <a:lstStyle/>
          <a:p>
            <a:pPr algn="ctr"/>
            <a:r>
              <a:rPr lang="cs-CZ" sz="3000" b="1" dirty="0" smtClean="0">
                <a:latin typeface="Baskerville Old Face" panose="02020602080505020303" pitchFamily="18" charset="0"/>
              </a:rPr>
              <a:t>Zaměstnanci našeho </a:t>
            </a:r>
            <a:r>
              <a:rPr lang="cs-CZ" sz="3000" b="1" dirty="0" smtClean="0">
                <a:latin typeface="Baskerville Old Face" panose="02020602080505020303" pitchFamily="18" charset="0"/>
              </a:rPr>
              <a:t>„</a:t>
            </a:r>
            <a:r>
              <a:rPr lang="cs-CZ" sz="3000" b="1" dirty="0" err="1" smtClean="0">
                <a:latin typeface="Baskerville Old Face" panose="02020602080505020303" pitchFamily="18" charset="0"/>
              </a:rPr>
              <a:t>minipodniku</a:t>
            </a:r>
            <a:r>
              <a:rPr lang="cs-CZ" sz="3000" b="1" dirty="0" smtClean="0">
                <a:latin typeface="Baskerville Old Face" panose="02020602080505020303" pitchFamily="18" charset="0"/>
              </a:rPr>
              <a:t>“</a:t>
            </a:r>
            <a:endParaRPr lang="cs-CZ" sz="3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1880" y="4077072"/>
            <a:ext cx="511256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b="1" dirty="0" smtClean="0">
                <a:latin typeface="Baskerville Old Face" panose="02020602080505020303" pitchFamily="18" charset="0"/>
              </a:rPr>
              <a:t>Keramici, výrobní zaměstnanci:</a:t>
            </a:r>
          </a:p>
          <a:p>
            <a:pPr marL="0" indent="0">
              <a:buNone/>
            </a:pPr>
            <a:r>
              <a:rPr lang="cs-CZ" sz="2100" dirty="0" smtClean="0">
                <a:latin typeface="Baskerville Old Face" panose="02020602080505020303" pitchFamily="18" charset="0"/>
              </a:rPr>
              <a:t>Monika Dvořáčková, Mikuláš Felner, Fibichová Sabina, Kouřilová Sabina, </a:t>
            </a:r>
            <a:r>
              <a:rPr lang="cs-CZ" sz="2100" dirty="0" err="1" smtClean="0">
                <a:latin typeface="Baskerville Old Face" panose="02020602080505020303" pitchFamily="18" charset="0"/>
              </a:rPr>
              <a:t>Mičundová</a:t>
            </a:r>
            <a:r>
              <a:rPr lang="cs-CZ" sz="2100" dirty="0" smtClean="0">
                <a:latin typeface="Baskerville Old Face" panose="02020602080505020303" pitchFamily="18" charset="0"/>
              </a:rPr>
              <a:t> Monika, Mikšíková Gabriela, </a:t>
            </a:r>
            <a:r>
              <a:rPr lang="cs-CZ" sz="2100" dirty="0" err="1" smtClean="0">
                <a:latin typeface="Baskerville Old Face" panose="02020602080505020303" pitchFamily="18" charset="0"/>
              </a:rPr>
              <a:t>Sedlačíková</a:t>
            </a:r>
            <a:r>
              <a:rPr lang="cs-CZ" sz="2100" dirty="0" smtClean="0">
                <a:latin typeface="Baskerville Old Face" panose="02020602080505020303" pitchFamily="18" charset="0"/>
              </a:rPr>
              <a:t> Klára, Vařeková Michaela, </a:t>
            </a:r>
            <a:r>
              <a:rPr lang="cs-CZ" sz="2100" dirty="0" err="1" smtClean="0">
                <a:latin typeface="Baskerville Old Face" panose="02020602080505020303" pitchFamily="18" charset="0"/>
              </a:rPr>
              <a:t>Venosová</a:t>
            </a:r>
            <a:r>
              <a:rPr lang="cs-CZ" sz="2100" dirty="0" smtClean="0">
                <a:latin typeface="Baskerville Old Face" panose="02020602080505020303" pitchFamily="18" charset="0"/>
              </a:rPr>
              <a:t> Barbora, </a:t>
            </a:r>
            <a:r>
              <a:rPr lang="cs-CZ" sz="2100" dirty="0" err="1" smtClean="0">
                <a:latin typeface="Baskerville Old Face" panose="02020602080505020303" pitchFamily="18" charset="0"/>
              </a:rPr>
              <a:t>Vilčková</a:t>
            </a:r>
            <a:r>
              <a:rPr lang="cs-CZ" sz="2100" dirty="0" smtClean="0">
                <a:latin typeface="Baskerville Old Face" panose="02020602080505020303" pitchFamily="18" charset="0"/>
              </a:rPr>
              <a:t> </a:t>
            </a:r>
            <a:r>
              <a:rPr lang="cs-CZ" sz="2100" dirty="0" err="1" smtClean="0">
                <a:latin typeface="Baskerville Old Face" panose="02020602080505020303" pitchFamily="18" charset="0"/>
              </a:rPr>
              <a:t>Anna,Žabčíková</a:t>
            </a:r>
            <a:r>
              <a:rPr lang="cs-CZ" sz="2100" dirty="0" smtClean="0">
                <a:latin typeface="Baskerville Old Face" panose="02020602080505020303" pitchFamily="18" charset="0"/>
              </a:rPr>
              <a:t> Sabina Eva, Láník Jindřich</a:t>
            </a:r>
            <a:endParaRPr lang="cs-CZ" sz="2100" dirty="0">
              <a:latin typeface="Baskerville Old Face" panose="02020602080505020303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2948682" cy="4680520"/>
          </a:xfrm>
        </p:spPr>
        <p:txBody>
          <a:bodyPr>
            <a:normAutofit fontScale="85000" lnSpcReduction="20000"/>
          </a:bodyPr>
          <a:lstStyle/>
          <a:p>
            <a:r>
              <a:rPr lang="cs-CZ" sz="2500" b="1" dirty="0" smtClean="0">
                <a:latin typeface="Baskerville Old Face" panose="02020602080505020303" pitchFamily="18" charset="0"/>
              </a:rPr>
              <a:t>Ředitel </a:t>
            </a:r>
          </a:p>
          <a:p>
            <a:r>
              <a:rPr lang="cs-CZ" sz="2500" dirty="0" smtClean="0">
                <a:latin typeface="Baskerville Old Face" panose="02020602080505020303" pitchFamily="18" charset="0"/>
              </a:rPr>
              <a:t>– Petr </a:t>
            </a:r>
            <a:r>
              <a:rPr lang="cs-CZ" sz="2500" dirty="0" err="1" smtClean="0">
                <a:latin typeface="Baskerville Old Face" panose="02020602080505020303" pitchFamily="18" charset="0"/>
              </a:rPr>
              <a:t>Kufel</a:t>
            </a:r>
            <a:endParaRPr lang="cs-CZ" sz="2500" dirty="0" smtClean="0">
              <a:latin typeface="Baskerville Old Face" panose="02020602080505020303" pitchFamily="18" charset="0"/>
            </a:endParaRPr>
          </a:p>
          <a:p>
            <a:r>
              <a:rPr lang="cs-CZ" sz="2500" b="1" dirty="0" smtClean="0">
                <a:latin typeface="Baskerville Old Face" panose="02020602080505020303" pitchFamily="18" charset="0"/>
              </a:rPr>
              <a:t>Zástupce ředitele </a:t>
            </a:r>
          </a:p>
          <a:p>
            <a:r>
              <a:rPr lang="cs-CZ" sz="2500" dirty="0" smtClean="0">
                <a:latin typeface="Baskerville Old Face" panose="02020602080505020303" pitchFamily="18" charset="0"/>
              </a:rPr>
              <a:t>– Klára Nohelová</a:t>
            </a:r>
          </a:p>
          <a:p>
            <a:r>
              <a:rPr lang="cs-CZ" sz="2500" b="1" dirty="0" smtClean="0">
                <a:latin typeface="Baskerville Old Face" panose="02020602080505020303" pitchFamily="18" charset="0"/>
              </a:rPr>
              <a:t>Obchodní zástupce</a:t>
            </a:r>
            <a:r>
              <a:rPr lang="cs-CZ" sz="2500" dirty="0" smtClean="0">
                <a:latin typeface="Baskerville Old Face" panose="02020602080505020303" pitchFamily="18" charset="0"/>
              </a:rPr>
              <a:t> </a:t>
            </a:r>
          </a:p>
          <a:p>
            <a:r>
              <a:rPr lang="cs-CZ" sz="2500" dirty="0" smtClean="0">
                <a:latin typeface="Baskerville Old Face" panose="02020602080505020303" pitchFamily="18" charset="0"/>
              </a:rPr>
              <a:t>– Aneta Mrázková</a:t>
            </a:r>
          </a:p>
          <a:p>
            <a:r>
              <a:rPr lang="cs-CZ" sz="2500" b="1" dirty="0" smtClean="0">
                <a:latin typeface="Baskerville Old Face" panose="02020602080505020303" pitchFamily="18" charset="0"/>
              </a:rPr>
              <a:t>Účetní</a:t>
            </a:r>
            <a:r>
              <a:rPr lang="cs-CZ" sz="2500" dirty="0" smtClean="0">
                <a:latin typeface="Baskerville Old Face" panose="02020602080505020303" pitchFamily="18" charset="0"/>
              </a:rPr>
              <a:t> – </a:t>
            </a:r>
            <a:r>
              <a:rPr lang="cs-CZ" sz="2200" dirty="0" smtClean="0">
                <a:latin typeface="Baskerville Old Face" panose="02020602080505020303" pitchFamily="18" charset="0"/>
              </a:rPr>
              <a:t>Alexandra </a:t>
            </a:r>
            <a:r>
              <a:rPr lang="cs-CZ" sz="2200" dirty="0" err="1" smtClean="0">
                <a:latin typeface="Baskerville Old Face" panose="02020602080505020303" pitchFamily="18" charset="0"/>
              </a:rPr>
              <a:t>Recová</a:t>
            </a:r>
            <a:endParaRPr lang="cs-CZ" sz="2200" dirty="0" smtClean="0">
              <a:latin typeface="Baskerville Old Face" panose="02020602080505020303" pitchFamily="18" charset="0"/>
            </a:endParaRPr>
          </a:p>
          <a:p>
            <a:r>
              <a:rPr lang="cs-CZ" sz="2500" dirty="0">
                <a:latin typeface="Baskerville Old Face" panose="02020602080505020303" pitchFamily="18" charset="0"/>
              </a:rPr>
              <a:t>	</a:t>
            </a:r>
            <a:r>
              <a:rPr lang="cs-CZ" sz="2500" dirty="0" smtClean="0">
                <a:latin typeface="Baskerville Old Face" panose="02020602080505020303" pitchFamily="18" charset="0"/>
              </a:rPr>
              <a:t>- Pavlína Jelínková</a:t>
            </a:r>
          </a:p>
          <a:p>
            <a:r>
              <a:rPr lang="cs-CZ" sz="2500" b="1" dirty="0" smtClean="0">
                <a:latin typeface="Baskerville Old Face" panose="02020602080505020303" pitchFamily="18" charset="0"/>
              </a:rPr>
              <a:t>Designér</a:t>
            </a:r>
            <a:r>
              <a:rPr lang="cs-CZ" sz="2500" dirty="0" smtClean="0">
                <a:latin typeface="Baskerville Old Face" panose="02020602080505020303" pitchFamily="18" charset="0"/>
              </a:rPr>
              <a:t> – Beata </a:t>
            </a:r>
            <a:r>
              <a:rPr lang="cs-CZ" sz="2500" dirty="0" err="1" smtClean="0">
                <a:latin typeface="Baskerville Old Face" panose="02020602080505020303" pitchFamily="18" charset="0"/>
              </a:rPr>
              <a:t>Fluxová</a:t>
            </a:r>
            <a:endParaRPr lang="cs-CZ" sz="2500" dirty="0" smtClean="0">
              <a:latin typeface="Baskerville Old Face" panose="02020602080505020303" pitchFamily="18" charset="0"/>
            </a:endParaRPr>
          </a:p>
          <a:p>
            <a:r>
              <a:rPr lang="cs-CZ" sz="2500" dirty="0">
                <a:latin typeface="Baskerville Old Face" panose="02020602080505020303" pitchFamily="18" charset="0"/>
              </a:rPr>
              <a:t>	</a:t>
            </a:r>
            <a:r>
              <a:rPr lang="cs-CZ" sz="2500" dirty="0" smtClean="0">
                <a:latin typeface="Baskerville Old Face" panose="02020602080505020303" pitchFamily="18" charset="0"/>
              </a:rPr>
              <a:t>- Tereza </a:t>
            </a:r>
            <a:r>
              <a:rPr lang="cs-CZ" sz="2500" dirty="0" err="1" smtClean="0">
                <a:latin typeface="Baskerville Old Face" panose="02020602080505020303" pitchFamily="18" charset="0"/>
              </a:rPr>
              <a:t>Tabačárová</a:t>
            </a:r>
            <a:endParaRPr lang="cs-CZ" sz="2500" dirty="0" smtClean="0">
              <a:latin typeface="Baskerville Old Face" panose="02020602080505020303" pitchFamily="18" charset="0"/>
            </a:endParaRPr>
          </a:p>
          <a:p>
            <a:r>
              <a:rPr lang="cs-CZ" sz="2500" dirty="0">
                <a:latin typeface="Baskerville Old Face" panose="02020602080505020303" pitchFamily="18" charset="0"/>
              </a:rPr>
              <a:t>	</a:t>
            </a:r>
            <a:r>
              <a:rPr lang="cs-CZ" sz="2500" dirty="0" smtClean="0">
                <a:latin typeface="Baskerville Old Face" panose="02020602080505020303" pitchFamily="18" charset="0"/>
              </a:rPr>
              <a:t>- Karolína </a:t>
            </a:r>
            <a:r>
              <a:rPr lang="cs-CZ" sz="2500" dirty="0" err="1" smtClean="0">
                <a:latin typeface="Baskerville Old Face" panose="02020602080505020303" pitchFamily="18" charset="0"/>
              </a:rPr>
              <a:t>Miklasová</a:t>
            </a:r>
            <a:endParaRPr lang="cs-CZ" sz="2500" dirty="0" smtClean="0">
              <a:latin typeface="Baskerville Old Face" panose="02020602080505020303" pitchFamily="18" charset="0"/>
            </a:endParaRPr>
          </a:p>
          <a:p>
            <a:endParaRPr lang="cs-CZ" sz="2500" dirty="0" smtClean="0">
              <a:latin typeface="Brush Script MT" panose="03060802040406070304" pitchFamily="66" charset="0"/>
            </a:endParaRPr>
          </a:p>
          <a:p>
            <a:endParaRPr lang="cs-CZ" dirty="0"/>
          </a:p>
        </p:txBody>
      </p:sp>
      <p:pic>
        <p:nvPicPr>
          <p:cNvPr id="3074" name="Picture 2" descr="C:\Users\vondruskova\Desktop\keramika foto\P1060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3289588" cy="32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ondruskova\Desktop\keramika foto\P1060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004048" cy="26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ondruskova\Desktop\keramika foto\P1060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4228702" cy="29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ondruskova\Desktop\keramika foto\P1060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46" y="188640"/>
            <a:ext cx="2415724" cy="41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ondruskova\Desktop\keramika foto\P1060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1" y="3919832"/>
            <a:ext cx="1904069" cy="19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ondruskova\Desktop\Projekt\logo andě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50" y="4812357"/>
            <a:ext cx="1332220" cy="11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5"/>
            <a:ext cx="7125113" cy="792088"/>
          </a:xfrm>
        </p:spPr>
        <p:txBody>
          <a:bodyPr/>
          <a:lstStyle/>
          <a:p>
            <a:pPr algn="ctr"/>
            <a:r>
              <a:rPr lang="cs-CZ" sz="3500" b="1" dirty="0" smtClean="0">
                <a:latin typeface="Baskerville Old Face" panose="02020602080505020303" pitchFamily="18" charset="0"/>
              </a:rPr>
              <a:t>Ukázky našich výrobků</a:t>
            </a:r>
            <a:endParaRPr lang="cs-CZ" sz="35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C:\Users\vondruskova\Desktop\keramika foto\P1060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ondruskova\Desktop\keramika foto\P1060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491879" cy="26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ondruskova\Desktop\keramika foto\P1060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62" y="3808123"/>
            <a:ext cx="4427984" cy="28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ondruskova\Desktop\Práce ZŠ Hanušovice\Keramika\000_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7473"/>
            <a:ext cx="2309356" cy="30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867</TotalTime>
  <Words>427</Words>
  <Application>Microsoft Office PowerPoint</Application>
  <PresentationFormat>Předvádění na obrazovce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Summer</vt:lpstr>
      <vt:lpstr>Prezentace aplikace PowerPoint</vt:lpstr>
      <vt:lpstr>Keramika U Ivetky, ZŠ Hanušovice</vt:lpstr>
      <vt:lpstr>  Kde nás najdete</vt:lpstr>
      <vt:lpstr>Keramická dílna v Hanušovicích</vt:lpstr>
      <vt:lpstr>Podnikatelský záměr</vt:lpstr>
      <vt:lpstr>Spolupráce s odborníkem z praxe</vt:lpstr>
      <vt:lpstr>Zaměstnanci našeho „minipodniku“</vt:lpstr>
      <vt:lpstr>Prezentace aplikace PowerPoint</vt:lpstr>
      <vt:lpstr>Ukázky našich výrobků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Keramika Hanušovice</dc:title>
  <dc:creator>vondruskova</dc:creator>
  <cp:lastModifiedBy>vondruskova</cp:lastModifiedBy>
  <cp:revision>29</cp:revision>
  <dcterms:created xsi:type="dcterms:W3CDTF">2015-03-16T08:05:08Z</dcterms:created>
  <dcterms:modified xsi:type="dcterms:W3CDTF">2015-03-17T12:48:26Z</dcterms:modified>
</cp:coreProperties>
</file>