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71" r:id="rId4"/>
    <p:sldId id="275" r:id="rId5"/>
    <p:sldId id="276" r:id="rId6"/>
    <p:sldId id="267" r:id="rId7"/>
    <p:sldId id="274" r:id="rId8"/>
    <p:sldId id="273" r:id="rId9"/>
    <p:sldId id="272" r:id="rId10"/>
    <p:sldId id="270" r:id="rId11"/>
    <p:sldId id="269" r:id="rId12"/>
    <p:sldId id="277" r:id="rId13"/>
    <p:sldId id="266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9CB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2794" autoAdjust="0"/>
  </p:normalViewPr>
  <p:slideViewPr>
    <p:cSldViewPr>
      <p:cViewPr>
        <p:scale>
          <a:sx n="75" d="100"/>
          <a:sy n="75" d="100"/>
        </p:scale>
        <p:origin x="-166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CE3B955-82F4-4A62-9BC0-3D55A4DF60F8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54C50D-AFCD-442F-B1E0-65DF231B51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BCDB5A-908B-4F79-9BAA-65FCB8737EFF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EF4AE3-39EA-4EEB-9605-171E5B655A65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Důležité zmínit, že existují jen pro podniky, ne pro jednotlivce.</a:t>
            </a:r>
            <a:br>
              <a:rPr lang="cs-CZ" smtClean="0"/>
            </a:br>
            <a:r>
              <a:rPr lang="cs-CZ" smtClean="0"/>
              <a:t>NUTNO ZKONTROLOVAT, zda došlo k implementování událostí!</a:t>
            </a:r>
          </a:p>
        </p:txBody>
      </p:sp>
      <p:sp>
        <p:nvSpPr>
          <p:cNvPr id="2355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85E88FD-4F8B-4FA9-9C27-DCD4DB48F5B5}" type="slidenum">
              <a:rPr lang="cs-CZ" sz="1200">
                <a:latin typeface="+mn-lt"/>
              </a:rPr>
              <a:pPr algn="r">
                <a:defRPr/>
              </a:pPr>
              <a:t>12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399507-0237-4CF4-9C7A-F9219F77CE17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AFF0D4-C236-4136-9E5F-97EEA0344C88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Další cíle: zaujmout, překvapovat, vyvolat emoce – díky nim se člověk dobře učí, uchlácholit, když se nedaří apod.</a:t>
            </a:r>
          </a:p>
        </p:txBody>
      </p:sp>
      <p:sp>
        <p:nvSpPr>
          <p:cNvPr id="1945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735B88-8EEF-4597-ACDC-D0068CAE0573}" type="slidenum">
              <a:rPr lang="cs-CZ" sz="1200">
                <a:latin typeface="Calibri" pitchFamily="34" charset="0"/>
              </a:rPr>
              <a:pPr algn="r"/>
              <a:t>3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B57441E-D6E3-4E65-8240-5BD62A08C02D}" type="slidenum">
              <a:rPr lang="cs-CZ" sz="1200">
                <a:latin typeface="+mn-lt"/>
              </a:rPr>
              <a:pPr algn="r">
                <a:defRPr/>
              </a:pPr>
              <a:t>4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7B699F-59C0-4715-8A7F-628852F6E4A4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BC27C7C-6F52-43F0-AE5F-0A66BF1FA51E}" type="slidenum">
              <a:rPr lang="cs-CZ" sz="1200">
                <a:latin typeface="Calibri" pitchFamily="34" charset="0"/>
              </a:rPr>
              <a:pPr algn="r"/>
              <a:t>7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U bodu Tvořit momenty překvapení – nutná kontrola, zda to v současném systému je.</a:t>
            </a:r>
          </a:p>
        </p:txBody>
      </p:sp>
      <p:sp>
        <p:nvSpPr>
          <p:cNvPr id="25603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F990237-BA65-4DBD-A08D-AA58ADE31236}" type="slidenum">
              <a:rPr lang="cs-CZ" sz="1200">
                <a:latin typeface="Calibri" pitchFamily="34" charset="0"/>
              </a:rPr>
              <a:pPr algn="r"/>
              <a:t>8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Zde je dobré zmínit, že energie vznikla z toho důvodu, abychom aktivitu dětí mohli férově porovnat, což by v případě porovnávání </a:t>
            </a:r>
            <a:r>
              <a:rPr lang="cs-CZ" smtClean="0"/>
              <a:t>„peněz“ </a:t>
            </a:r>
            <a:r>
              <a:rPr lang="cs-CZ" smtClean="0"/>
              <a:t>nešlo.</a:t>
            </a:r>
          </a:p>
        </p:txBody>
      </p:sp>
      <p:sp>
        <p:nvSpPr>
          <p:cNvPr id="27651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176F9E6-9666-4F13-9005-A09C9447097A}" type="slidenum">
              <a:rPr lang="cs-CZ" sz="1200">
                <a:latin typeface="Calibri" pitchFamily="34" charset="0"/>
              </a:rPr>
              <a:pPr algn="r"/>
              <a:t>9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ZKONTROLOVAT, zda platí, že se děti porovnávají jen sobě blízkými.</a:t>
            </a:r>
          </a:p>
        </p:txBody>
      </p:sp>
      <p:sp>
        <p:nvSpPr>
          <p:cNvPr id="2969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89899E9-B7F1-4287-8C42-C28E2C66F3D1}" type="slidenum">
              <a:rPr lang="cs-CZ" sz="1200">
                <a:latin typeface="Calibri" pitchFamily="34" charset="0"/>
              </a:rPr>
              <a:pPr algn="r"/>
              <a:t>10</a:t>
            </a:fld>
            <a:endParaRPr lang="cs-CZ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92CE-7CF7-4596-AAB0-C25FEDFE1B94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5E49-7B88-4533-86D1-608E2EED2D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DC2BA-EA39-4B89-BA35-A45CB47ECA8A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9442-57F4-4842-85E5-3C9ACEA96A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6B01C-1CB1-4E5A-A897-D2BA9B559C04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E73B5-1832-4735-898F-32570F06D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23CF3-B117-47E6-9FFF-CDD9444353C4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D0754-1C01-4137-A2FC-E1F31D475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82445-0DA5-4B36-813B-E8CD8E395699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3A62E-5D28-459F-BCAF-56031231EE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F0F7E-DB42-4068-A5D4-7CEC719525D3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38394-8134-49AE-9863-50EEAA8BE3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23A95-F957-4E0D-8B4B-DB66E7F75BE2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72A64-9193-4AF9-A776-C0F16A1D7D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7073B-93F0-4F35-9352-0B1CC20D00A2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88ED2-1390-4A40-AEFE-FF4606303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E6C81-319E-4AA4-91ED-C5BA688FF243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87376-9F9B-4B90-A3A6-59DA2BC1B9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D3E65-7A27-4625-98B0-D3899FA4857E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6978-DD80-4FEF-AAA6-3C4AC58599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18CF2-A80D-44A7-B73A-8995AB77C71E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28A82-5D7A-4233-B9D1-265583FB26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A31824-41DB-4920-9489-6BBF9EF664A1}" type="datetimeFigureOut">
              <a:rPr lang="cs-CZ"/>
              <a:pPr>
                <a:defRPr/>
              </a:pPr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DC7DA7-1038-4B70-8139-F5E3749B4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info@aceducation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aceducation.cz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info@aceducation.cz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0" y="1379538"/>
            <a:ext cx="9144000" cy="277812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50000">
                <a:srgbClr val="7030A0"/>
              </a:gs>
              <a:gs pos="100000">
                <a:srgbClr val="CC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-52388" y="5497513"/>
            <a:ext cx="9196388" cy="254000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50000">
                <a:srgbClr val="7030A0"/>
              </a:gs>
              <a:gs pos="100000">
                <a:srgbClr val="CC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14339" name="Picture 4" descr="66ca8ebe0673c9fd9cbf86d7c774f581-abstract-design-background-vect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3813" y="1687513"/>
            <a:ext cx="5970588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Obrázek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ové pole 2"/>
          <p:cNvSpPr txBox="1">
            <a:spLocks noChangeArrowheads="1"/>
          </p:cNvSpPr>
          <p:nvPr/>
        </p:nvSpPr>
        <p:spPr bwMode="auto">
          <a:xfrm>
            <a:off x="4356100" y="1687513"/>
            <a:ext cx="475456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altLang="cs-CZ" b="1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cs-CZ" altLang="cs-CZ" b="1">
                <a:solidFill>
                  <a:srgbClr val="7030A0"/>
                </a:solidFill>
                <a:latin typeface="Calibri" pitchFamily="34" charset="0"/>
              </a:rPr>
              <a:t>Název projektu:</a:t>
            </a:r>
          </a:p>
          <a:p>
            <a:pPr algn="ctr"/>
            <a:endParaRPr lang="cs-CZ" altLang="cs-CZ" b="1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cs-CZ" altLang="cs-CZ" sz="2800" b="1">
                <a:solidFill>
                  <a:srgbClr val="7030A0"/>
                </a:solidFill>
              </a:rPr>
              <a:t>Všechno v mém životě souvisí</a:t>
            </a:r>
          </a:p>
          <a:p>
            <a:pPr algn="ctr"/>
            <a:r>
              <a:rPr lang="cs-CZ" altLang="cs-CZ" b="1">
                <a:solidFill>
                  <a:srgbClr val="7030A0"/>
                </a:solidFill>
              </a:rPr>
              <a:t/>
            </a:r>
            <a:br>
              <a:rPr lang="cs-CZ" altLang="cs-CZ" b="1">
                <a:solidFill>
                  <a:srgbClr val="7030A0"/>
                </a:solidFill>
              </a:rPr>
            </a:br>
            <a:endParaRPr lang="cs-CZ" altLang="cs-CZ" b="1">
              <a:solidFill>
                <a:srgbClr val="7030A0"/>
              </a:solidFill>
            </a:endParaRPr>
          </a:p>
          <a:p>
            <a:pPr algn="ctr"/>
            <a:r>
              <a:rPr lang="cs-CZ" altLang="cs-CZ" sz="3600" b="1">
                <a:solidFill>
                  <a:srgbClr val="7030A0"/>
                </a:solidFill>
              </a:rPr>
              <a:t>„MINIPODNIKY“</a:t>
            </a:r>
          </a:p>
          <a:p>
            <a:pPr algn="ctr"/>
            <a:endParaRPr lang="cs-CZ" altLang="cs-CZ" b="1">
              <a:solidFill>
                <a:srgbClr val="7030A0"/>
              </a:solidFill>
            </a:endParaRPr>
          </a:p>
          <a:p>
            <a:pPr algn="ctr"/>
            <a:r>
              <a:rPr lang="cs-CZ" altLang="cs-CZ" b="1">
                <a:solidFill>
                  <a:srgbClr val="7030A0"/>
                </a:solidFill>
                <a:latin typeface="Calibri" pitchFamily="34" charset="0"/>
              </a:rPr>
              <a:t>Registrační  číslo: </a:t>
            </a:r>
          </a:p>
          <a:p>
            <a:pPr algn="ctr"/>
            <a:r>
              <a:rPr lang="cs-CZ" b="1">
                <a:solidFill>
                  <a:srgbClr val="7030A0"/>
                </a:solidFill>
                <a:latin typeface="Calibri" pitchFamily="34" charset="0"/>
              </a:rPr>
              <a:t>CZ.1.07/1.1.00/54.0041</a:t>
            </a:r>
          </a:p>
          <a:p>
            <a:endParaRPr lang="cs-CZ" altLang="cs-CZ" b="1">
              <a:solidFill>
                <a:srgbClr val="7030A0"/>
              </a:solidFill>
              <a:latin typeface="Calibri" pitchFamily="34" charset="0"/>
            </a:endParaRPr>
          </a:p>
          <a:p>
            <a:endParaRPr lang="cs-CZ" altLang="cs-CZ" sz="3200"/>
          </a:p>
        </p:txBody>
      </p:sp>
      <p:grpSp>
        <p:nvGrpSpPr>
          <p:cNvPr id="14342" name="Skupina 11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14345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6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14343" name="Picture 2" descr="ACE_logo_svet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7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28675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28681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2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8676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755576" y="1484784"/>
            <a:ext cx="6985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cs-CZ" altLang="cs-CZ" sz="2500" b="1" dirty="0">
                <a:solidFill>
                  <a:srgbClr val="7030A0"/>
                </a:solidFill>
              </a:rPr>
              <a:t>Praktická 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ukázka - Žebříček</a:t>
            </a:r>
            <a:endParaRPr lang="cs-CZ" altLang="cs-CZ" sz="2500" b="1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500" b="1" dirty="0">
              <a:solidFill>
                <a:srgbClr val="7030A0"/>
              </a:solidFill>
            </a:endParaRPr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4572000" y="3068960"/>
            <a:ext cx="38544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Filtr podle několika kritérií</a:t>
            </a: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Porovnávání jen se sobě blízkými</a:t>
            </a:r>
          </a:p>
          <a:p>
            <a:pPr marL="342900" indent="-342900">
              <a:buFontTx/>
              <a:buChar char="•"/>
            </a:pPr>
            <a:endParaRPr lang="cs-CZ" altLang="cs-CZ" sz="2000" dirty="0">
              <a:solidFill>
                <a:srgbClr val="7030A0"/>
              </a:solidFill>
            </a:endParaRPr>
          </a:p>
        </p:txBody>
      </p:sp>
      <p:pic>
        <p:nvPicPr>
          <p:cNvPr id="28680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2852936"/>
            <a:ext cx="39147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30723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30730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31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30724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0726" name="Rectangle 10"/>
          <p:cNvSpPr>
            <a:spLocks noChangeArrowheads="1"/>
          </p:cNvSpPr>
          <p:nvPr/>
        </p:nvSpPr>
        <p:spPr bwMode="auto">
          <a:xfrm>
            <a:off x="539750" y="1557338"/>
            <a:ext cx="698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2500" b="1" dirty="0">
                <a:solidFill>
                  <a:srgbClr val="7030A0"/>
                </a:solidFill>
              </a:rPr>
              <a:t>Praktická 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ukázka - Odznaky</a:t>
            </a:r>
            <a:endParaRPr lang="cs-CZ" altLang="cs-CZ" sz="2500" b="1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500" b="1" dirty="0">
              <a:solidFill>
                <a:srgbClr val="7030A0"/>
              </a:solidFill>
            </a:endParaRPr>
          </a:p>
        </p:txBody>
      </p:sp>
      <p:pic>
        <p:nvPicPr>
          <p:cNvPr id="3072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113" y="2133600"/>
            <a:ext cx="3889375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5508104" y="2060848"/>
            <a:ext cx="345891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Nakupování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Sběratelství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Investice do podniku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Odpracované hodiny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Vydělané peníze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Podpora vyplnění profil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Recenze produktů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Komunikace s kolegy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Vyplnění informací o podniku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Znalost trhu</a:t>
            </a:r>
          </a:p>
          <a:p>
            <a:pPr marL="342900" indent="-342900">
              <a:buFontTx/>
              <a:buChar char="•"/>
            </a:pPr>
            <a:r>
              <a:rPr lang="cs-CZ" altLang="cs-CZ" dirty="0">
                <a:solidFill>
                  <a:srgbClr val="7030A0"/>
                </a:solidFill>
              </a:rPr>
              <a:t>Nákup od každého dodavatele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5364163" y="1603375"/>
            <a:ext cx="187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000" b="1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Typy odznaků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37892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37893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894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37895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6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539750" y="1557338"/>
            <a:ext cx="698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2500" b="1" dirty="0">
                <a:solidFill>
                  <a:srgbClr val="7030A0"/>
                </a:solidFill>
              </a:rPr>
              <a:t>Praktická ukázka – 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Události</a:t>
            </a:r>
            <a:endParaRPr lang="cs-CZ" altLang="cs-CZ" sz="2500" b="1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500" b="1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500" b="1" dirty="0">
              <a:solidFill>
                <a:srgbClr val="7030A0"/>
              </a:solidFill>
            </a:endParaRPr>
          </a:p>
        </p:txBody>
      </p:sp>
      <p:sp>
        <p:nvSpPr>
          <p:cNvPr id="37899" name="Rectangle 12"/>
          <p:cNvSpPr>
            <a:spLocks noChangeArrowheads="1"/>
          </p:cNvSpPr>
          <p:nvPr/>
        </p:nvSpPr>
        <p:spPr bwMode="auto">
          <a:xfrm>
            <a:off x="684213" y="2133600"/>
            <a:ext cx="8459787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2000" b="1" dirty="0">
                <a:solidFill>
                  <a:srgbClr val="7030A0"/>
                </a:solidFill>
              </a:rPr>
              <a:t>POZITIVNÍ</a:t>
            </a: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Náhlé skoupení 20 % produkce </a:t>
            </a:r>
            <a:r>
              <a:rPr lang="cs-CZ" altLang="cs-CZ" sz="2000" dirty="0" err="1">
                <a:solidFill>
                  <a:srgbClr val="7030A0"/>
                </a:solidFill>
              </a:rPr>
              <a:t>Minipodniků</a:t>
            </a:r>
            <a:r>
              <a:rPr lang="cs-CZ" altLang="cs-CZ" sz="2000" dirty="0">
                <a:solidFill>
                  <a:srgbClr val="7030A0"/>
                </a:solidFill>
              </a:rPr>
              <a:t> </a:t>
            </a:r>
            <a:r>
              <a:rPr lang="cs-CZ" altLang="cs-CZ" sz="2000" dirty="0" smtClean="0">
                <a:solidFill>
                  <a:srgbClr val="7030A0"/>
                </a:solidFill>
              </a:rPr>
              <a:t>(podpora růstu trhu)</a:t>
            </a:r>
          </a:p>
          <a:p>
            <a:pPr marL="342900" indent="-342900">
              <a:buFontTx/>
              <a:buChar char="•"/>
            </a:pPr>
            <a:r>
              <a:rPr lang="cs-CZ" altLang="cs-CZ" sz="2000" dirty="0" smtClean="0">
                <a:solidFill>
                  <a:srgbClr val="7030A0"/>
                </a:solidFill>
              </a:rPr>
              <a:t>Dotace </a:t>
            </a:r>
            <a:r>
              <a:rPr lang="cs-CZ" altLang="cs-CZ" sz="2000" dirty="0">
                <a:solidFill>
                  <a:srgbClr val="7030A0"/>
                </a:solidFill>
              </a:rPr>
              <a:t>na obnovu podnikání se </a:t>
            </a:r>
            <a:r>
              <a:rPr lang="cs-CZ" altLang="cs-CZ" sz="2000" dirty="0" smtClean="0">
                <a:solidFill>
                  <a:srgbClr val="7030A0"/>
                </a:solidFill>
              </a:rPr>
              <a:t>spoluúčastí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Technologický pokrok (odhalí novou funkcionalitu systému</a:t>
            </a:r>
            <a:r>
              <a:rPr lang="cs-CZ" altLang="cs-CZ" sz="2000" dirty="0" smtClean="0">
                <a:solidFill>
                  <a:srgbClr val="7030A0"/>
                </a:solidFill>
              </a:rPr>
              <a:t>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/>
            <a:r>
              <a:rPr lang="cs-CZ" altLang="cs-CZ" sz="2000" b="1" dirty="0">
                <a:solidFill>
                  <a:srgbClr val="7030A0"/>
                </a:solidFill>
              </a:rPr>
              <a:t>NEGATIVNÍ </a:t>
            </a: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Povodeň (nutno zaplatit </a:t>
            </a:r>
            <a:r>
              <a:rPr lang="cs-CZ" altLang="cs-CZ" sz="2000" dirty="0" smtClean="0">
                <a:solidFill>
                  <a:srgbClr val="7030A0"/>
                </a:solidFill>
              </a:rPr>
              <a:t>množství </a:t>
            </a:r>
            <a:r>
              <a:rPr lang="cs-CZ" altLang="cs-CZ" sz="2000" dirty="0" err="1">
                <a:solidFill>
                  <a:srgbClr val="7030A0"/>
                </a:solidFill>
              </a:rPr>
              <a:t>íkváků</a:t>
            </a:r>
            <a:r>
              <a:rPr lang="cs-CZ" altLang="cs-CZ" sz="2000" dirty="0">
                <a:solidFill>
                  <a:srgbClr val="7030A0"/>
                </a:solidFill>
              </a:rPr>
              <a:t> na obnovu</a:t>
            </a:r>
            <a:r>
              <a:rPr lang="cs-CZ" altLang="cs-CZ" sz="2000" dirty="0" smtClean="0">
                <a:solidFill>
                  <a:srgbClr val="7030A0"/>
                </a:solidFill>
              </a:rPr>
              <a:t>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Daně (nutno zaplatit 15 % z příjmů</a:t>
            </a:r>
            <a:r>
              <a:rPr lang="cs-CZ" altLang="cs-CZ" sz="2000" dirty="0" smtClean="0">
                <a:solidFill>
                  <a:srgbClr val="7030A0"/>
                </a:solidFill>
              </a:rPr>
              <a:t>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Inflace (plošné zdražení výrobků o 5 </a:t>
            </a:r>
            <a:r>
              <a:rPr lang="cs-CZ" altLang="cs-CZ" sz="2000" dirty="0" smtClean="0">
                <a:solidFill>
                  <a:srgbClr val="7030A0"/>
                </a:solidFill>
              </a:rPr>
              <a:t>%)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Výpadek </a:t>
            </a:r>
            <a:r>
              <a:rPr lang="cs-CZ" altLang="cs-CZ" sz="2000" dirty="0" smtClean="0">
                <a:solidFill>
                  <a:srgbClr val="7030A0"/>
                </a:solidFill>
              </a:rPr>
              <a:t>elektrického proudu </a:t>
            </a:r>
            <a:r>
              <a:rPr lang="cs-CZ" altLang="cs-CZ" sz="2000" dirty="0">
                <a:solidFill>
                  <a:srgbClr val="7030A0"/>
                </a:solidFill>
              </a:rPr>
              <a:t>(pozastavení výroby</a:t>
            </a:r>
            <a:r>
              <a:rPr lang="cs-CZ" altLang="cs-CZ" sz="2000" dirty="0" smtClean="0">
                <a:solidFill>
                  <a:srgbClr val="7030A0"/>
                </a:solidFill>
              </a:rPr>
              <a:t>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altLang="cs-CZ" sz="2000" dirty="0">
                <a:solidFill>
                  <a:srgbClr val="7030A0"/>
                </a:solidFill>
              </a:rPr>
              <a:t>Audit (nutno vypracovat </a:t>
            </a:r>
            <a:r>
              <a:rPr lang="cs-CZ" altLang="cs-CZ" sz="2000" dirty="0" smtClean="0">
                <a:solidFill>
                  <a:srgbClr val="7030A0"/>
                </a:solidFill>
              </a:rPr>
              <a:t>dokumentaci)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endParaRPr lang="cs-CZ" altLang="cs-CZ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ChangeArrowheads="1"/>
          </p:cNvSpPr>
          <p:nvPr/>
        </p:nvSpPr>
        <p:spPr bwMode="auto">
          <a:xfrm>
            <a:off x="0" y="1379538"/>
            <a:ext cx="9144000" cy="277812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50000">
                <a:srgbClr val="7030A0"/>
              </a:gs>
              <a:gs pos="100000">
                <a:srgbClr val="CC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-52388" y="5497513"/>
            <a:ext cx="9196388" cy="254000"/>
          </a:xfrm>
          <a:prstGeom prst="rect">
            <a:avLst/>
          </a:prstGeom>
          <a:gradFill rotWithShape="0">
            <a:gsLst>
              <a:gs pos="0">
                <a:srgbClr val="CC66FF"/>
              </a:gs>
              <a:gs pos="50000">
                <a:srgbClr val="7030A0"/>
              </a:gs>
              <a:gs pos="100000">
                <a:srgbClr val="CC66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2771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ové pole 2"/>
          <p:cNvSpPr txBox="1">
            <a:spLocks noChangeArrowheads="1"/>
          </p:cNvSpPr>
          <p:nvPr/>
        </p:nvSpPr>
        <p:spPr bwMode="auto">
          <a:xfrm>
            <a:off x="2036763" y="1633538"/>
            <a:ext cx="4610100" cy="380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altLang="cs-CZ" sz="800" b="1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cs-CZ" altLang="cs-CZ" b="1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endParaRPr lang="cs-CZ" altLang="cs-CZ" b="1">
              <a:solidFill>
                <a:srgbClr val="7030A0"/>
              </a:solidFill>
              <a:latin typeface="Calibri" pitchFamily="34" charset="0"/>
            </a:endParaRPr>
          </a:p>
          <a:p>
            <a:pPr algn="ctr"/>
            <a:r>
              <a:rPr lang="cs-CZ" altLang="cs-CZ" sz="2800" b="1">
                <a:solidFill>
                  <a:srgbClr val="7030A0"/>
                </a:solidFill>
              </a:rPr>
              <a:t>DĚKUJI ZA POZORNOST</a:t>
            </a:r>
            <a:endParaRPr lang="cs-CZ" altLang="cs-CZ" sz="2800"/>
          </a:p>
          <a:p>
            <a:endParaRPr lang="cs-CZ" altLang="cs-CZ">
              <a:solidFill>
                <a:srgbClr val="7030A0"/>
              </a:solidFill>
              <a:latin typeface="Calibri" pitchFamily="34" charset="0"/>
            </a:endParaRPr>
          </a:p>
          <a:p>
            <a:endParaRPr lang="cs-CZ" altLang="cs-CZ" sz="3200"/>
          </a:p>
        </p:txBody>
      </p:sp>
      <p:grpSp>
        <p:nvGrpSpPr>
          <p:cNvPr id="32773" name="Skupina 16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32776" name="Obrázek 17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7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32774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Obdélník 20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16387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16393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16388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6390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sp>
        <p:nvSpPr>
          <p:cNvPr id="16394" name="Textové pole 2"/>
          <p:cNvSpPr txBox="1">
            <a:spLocks noChangeArrowheads="1"/>
          </p:cNvSpPr>
          <p:nvPr/>
        </p:nvSpPr>
        <p:spPr bwMode="auto">
          <a:xfrm>
            <a:off x="827088" y="1989138"/>
            <a:ext cx="75628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cs-CZ" altLang="cs-CZ" sz="3500" b="1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altLang="cs-CZ" sz="3500" b="1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cs-CZ" altLang="cs-CZ" sz="3500" b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Implementace gamifikace</a:t>
            </a:r>
            <a:endParaRPr lang="cs-CZ" altLang="cs-CZ" sz="350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cs-CZ" altLang="cs-CZ" sz="350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cs-CZ" altLang="cs-CZ" sz="3500" b="1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92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313" y="1844675"/>
            <a:ext cx="381635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18435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18440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41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18436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8438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sp>
        <p:nvSpPr>
          <p:cNvPr id="28682" name="Textové pole 2"/>
          <p:cNvSpPr txBox="1">
            <a:spLocks noChangeArrowheads="1"/>
          </p:cNvSpPr>
          <p:nvPr/>
        </p:nvSpPr>
        <p:spPr bwMode="auto">
          <a:xfrm>
            <a:off x="827088" y="1557338"/>
            <a:ext cx="75628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cs-CZ" altLang="cs-CZ" sz="3000" b="1" dirty="0">
                <a:solidFill>
                  <a:srgbClr val="7030A0"/>
                </a:solidFill>
              </a:rPr>
              <a:t>Co je to gamifikace?</a:t>
            </a:r>
            <a:br>
              <a:rPr lang="cs-CZ" altLang="cs-CZ" sz="3000" b="1" dirty="0">
                <a:solidFill>
                  <a:srgbClr val="7030A0"/>
                </a:solidFill>
              </a:rPr>
            </a:br>
            <a:r>
              <a:rPr lang="cs-CZ" altLang="cs-CZ" b="1" dirty="0">
                <a:solidFill>
                  <a:srgbClr val="7030A0"/>
                </a:solidFill>
              </a:rPr>
              <a:t/>
            </a:r>
            <a:br>
              <a:rPr lang="cs-CZ" altLang="cs-CZ" b="1" dirty="0">
                <a:solidFill>
                  <a:srgbClr val="7030A0"/>
                </a:solidFill>
              </a:rPr>
            </a:br>
            <a:r>
              <a:rPr lang="cs-CZ" altLang="cs-CZ" sz="2200" dirty="0">
                <a:solidFill>
                  <a:srgbClr val="7030A0"/>
                </a:solidFill>
              </a:rPr>
              <a:t>Gamifikace je způsob použití herních prvků a mechanik v primárně </a:t>
            </a:r>
            <a:r>
              <a:rPr lang="cs-CZ" altLang="cs-CZ" sz="2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neherních prostředích</a:t>
            </a:r>
            <a:r>
              <a:rPr lang="cs-CZ" altLang="cs-CZ" sz="2200" dirty="0">
                <a:solidFill>
                  <a:srgbClr val="7030A0"/>
                </a:solidFill>
              </a:rPr>
              <a:t>. Je to motivační nadstavba designu služby.</a:t>
            </a:r>
          </a:p>
          <a:p>
            <a:pPr>
              <a:defRPr/>
            </a:pPr>
            <a:r>
              <a:rPr lang="cs-CZ" altLang="cs-CZ" b="1" dirty="0">
                <a:solidFill>
                  <a:srgbClr val="7030A0"/>
                </a:solidFill>
              </a:rPr>
              <a:t/>
            </a:r>
            <a:br>
              <a:rPr lang="cs-CZ" altLang="cs-CZ" b="1" dirty="0">
                <a:solidFill>
                  <a:srgbClr val="7030A0"/>
                </a:solidFill>
              </a:rPr>
            </a:br>
            <a:r>
              <a:rPr lang="cs-CZ" altLang="cs-CZ" sz="3000" b="1" dirty="0">
                <a:solidFill>
                  <a:srgbClr val="7030A0"/>
                </a:solidFill>
              </a:rPr>
              <a:t>Jaké jsou její cíle?</a:t>
            </a:r>
          </a:p>
          <a:p>
            <a:pPr>
              <a:defRPr/>
            </a:pPr>
            <a:endParaRPr lang="cs-CZ" altLang="cs-CZ" sz="2500" b="1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altLang="cs-CZ" sz="2200" dirty="0">
                <a:solidFill>
                  <a:srgbClr val="7030A0"/>
                </a:solidFill>
              </a:rPr>
              <a:t>Jejím hlavním cílem je vtáhnout </a:t>
            </a:r>
            <a:r>
              <a:rPr lang="cs-CZ" altLang="cs-CZ" sz="2200" dirty="0" smtClean="0">
                <a:solidFill>
                  <a:srgbClr val="7030A0"/>
                </a:solidFill>
              </a:rPr>
              <a:t>uživatele. </a:t>
            </a:r>
            <a:r>
              <a:rPr lang="cs-CZ" altLang="cs-CZ" sz="2200" dirty="0">
                <a:solidFill>
                  <a:srgbClr val="7030A0"/>
                </a:solidFill>
              </a:rPr>
              <a:t>Motivovat jej, umožnit mu snadnou orientaci v systému, odměňovat jej za aktivitu a zefektivnit </a:t>
            </a:r>
            <a:r>
              <a:rPr lang="cs-CZ" altLang="cs-CZ" sz="2200" dirty="0" smtClean="0">
                <a:solidFill>
                  <a:srgbClr val="7030A0"/>
                </a:solidFill>
              </a:rPr>
              <a:t>celý </a:t>
            </a:r>
            <a:r>
              <a:rPr lang="cs-CZ" altLang="cs-CZ" sz="2200" dirty="0">
                <a:solidFill>
                  <a:srgbClr val="7030A0"/>
                </a:solidFill>
              </a:rPr>
              <a:t>proces průchodu službou.</a:t>
            </a:r>
          </a:p>
          <a:p>
            <a:pPr>
              <a:defRPr/>
            </a:pPr>
            <a:endParaRPr lang="cs-CZ" altLang="cs-CZ" sz="2000" dirty="0">
              <a:solidFill>
                <a:srgbClr val="7030A0"/>
              </a:solidFill>
            </a:endParaRPr>
          </a:p>
          <a:p>
            <a:pPr>
              <a:defRPr/>
            </a:pPr>
            <a:endParaRPr lang="cs-CZ" altLang="cs-CZ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16632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34820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34821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22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34823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4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4825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1042988" y="1268413"/>
            <a:ext cx="698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3000" b="1" dirty="0">
                <a:solidFill>
                  <a:srgbClr val="7030A0"/>
                </a:solidFill>
              </a:rPr>
              <a:t>Gamifikace ve vzdělávání </a:t>
            </a:r>
          </a:p>
          <a:p>
            <a:pPr marL="342900" indent="-342900"/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200" dirty="0">
              <a:solidFill>
                <a:srgbClr val="7030A0"/>
              </a:solidFill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539552" y="1916832"/>
            <a:ext cx="792162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cs-CZ" sz="2200" dirty="0">
                <a:solidFill>
                  <a:srgbClr val="7030A0"/>
                </a:solidFill>
              </a:rPr>
              <a:t>Lidé jsou zvědaví a rádi se nechávají překvapovat </a:t>
            </a:r>
            <a:endParaRPr lang="cs-CZ" sz="2200" dirty="0" smtClean="0">
              <a:solidFill>
                <a:srgbClr val="7030A0"/>
              </a:solidFill>
            </a:endParaRPr>
          </a:p>
          <a:p>
            <a:pPr marL="342900" indent="-342900"/>
            <a:r>
              <a:rPr lang="cs-CZ" sz="2200" dirty="0" smtClean="0">
                <a:solidFill>
                  <a:srgbClr val="7030A0"/>
                </a:solidFill>
              </a:rPr>
              <a:t>	</a:t>
            </a:r>
            <a:r>
              <a:rPr lang="cs-CZ" sz="2200" dirty="0" smtClean="0">
                <a:solidFill>
                  <a:srgbClr val="7030A0"/>
                </a:solidFill>
              </a:rPr>
              <a:t>(</a:t>
            </a:r>
            <a:r>
              <a:rPr lang="cs-CZ" sz="2200" dirty="0">
                <a:solidFill>
                  <a:srgbClr val="7030A0"/>
                </a:solidFill>
              </a:rPr>
              <a:t>vnitřní motivace</a:t>
            </a:r>
            <a:r>
              <a:rPr lang="cs-CZ" sz="2200" dirty="0" smtClean="0">
                <a:solidFill>
                  <a:srgbClr val="7030A0"/>
                </a:solidFill>
              </a:rPr>
              <a:t>)</a:t>
            </a:r>
            <a:endParaRPr lang="cs-CZ" sz="22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sz="2200" dirty="0">
                <a:solidFill>
                  <a:srgbClr val="7030A0"/>
                </a:solidFill>
              </a:rPr>
              <a:t>Gamifikace nabízí neustály feedback (vnější </a:t>
            </a:r>
            <a:r>
              <a:rPr lang="cs-CZ" sz="2200" dirty="0" smtClean="0">
                <a:solidFill>
                  <a:srgbClr val="7030A0"/>
                </a:solidFill>
              </a:rPr>
              <a:t>motivace)</a:t>
            </a:r>
            <a:endParaRPr lang="cs-CZ" sz="22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sz="2200" dirty="0" err="1">
                <a:solidFill>
                  <a:srgbClr val="7030A0"/>
                </a:solidFill>
              </a:rPr>
              <a:t>Gamifikce</a:t>
            </a:r>
            <a:r>
              <a:rPr lang="cs-CZ" sz="2200" dirty="0">
                <a:solidFill>
                  <a:srgbClr val="7030A0"/>
                </a:solidFill>
              </a:rPr>
              <a:t> nabízí pocit dobře odvedené </a:t>
            </a:r>
            <a:r>
              <a:rPr lang="cs-CZ" sz="2200" dirty="0" smtClean="0">
                <a:solidFill>
                  <a:srgbClr val="7030A0"/>
                </a:solidFill>
              </a:rPr>
              <a:t>práce</a:t>
            </a:r>
          </a:p>
          <a:p>
            <a:pPr marL="342900" indent="-342900"/>
            <a:r>
              <a:rPr lang="cs-CZ" sz="2200" dirty="0" smtClean="0">
                <a:solidFill>
                  <a:srgbClr val="7030A0"/>
                </a:solidFill>
              </a:rPr>
              <a:t>	</a:t>
            </a:r>
            <a:r>
              <a:rPr lang="cs-CZ" sz="2200" dirty="0" smtClean="0">
                <a:solidFill>
                  <a:srgbClr val="7030A0"/>
                </a:solidFill>
              </a:rPr>
              <a:t>(vnitřní motivace)</a:t>
            </a:r>
            <a:endParaRPr lang="cs-CZ" sz="22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sz="2200" dirty="0">
                <a:solidFill>
                  <a:srgbClr val="7030A0"/>
                </a:solidFill>
              </a:rPr>
              <a:t>Gamifikace vzbuzuje angažovanost a pozitivní emoce (vnitřní </a:t>
            </a:r>
            <a:r>
              <a:rPr lang="cs-CZ" sz="2200" dirty="0" smtClean="0">
                <a:solidFill>
                  <a:srgbClr val="7030A0"/>
                </a:solidFill>
              </a:rPr>
              <a:t>motivace)</a:t>
            </a:r>
            <a:endParaRPr lang="cs-CZ" sz="22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sz="2200" dirty="0">
                <a:solidFill>
                  <a:srgbClr val="7030A0"/>
                </a:solidFill>
              </a:rPr>
              <a:t>Gamifikace podporuje spolupráci (</a:t>
            </a:r>
            <a:r>
              <a:rPr lang="cs-CZ" sz="2200" dirty="0" smtClean="0">
                <a:solidFill>
                  <a:srgbClr val="7030A0"/>
                </a:solidFill>
              </a:rPr>
              <a:t>vnější motivace</a:t>
            </a:r>
            <a:r>
              <a:rPr lang="cs-CZ" sz="2200" dirty="0" smtClean="0">
                <a:solidFill>
                  <a:srgbClr val="7030A0"/>
                </a:solidFill>
              </a:rPr>
              <a:t>)</a:t>
            </a:r>
            <a:endParaRPr lang="cs-CZ" sz="2200" dirty="0">
              <a:solidFill>
                <a:srgbClr val="7030A0"/>
              </a:solidFill>
            </a:endParaRPr>
          </a:p>
          <a:p>
            <a:pPr marL="342900" indent="-342900">
              <a:buFontTx/>
              <a:buChar char="•"/>
            </a:pPr>
            <a:r>
              <a:rPr lang="cs-CZ" sz="2200" dirty="0">
                <a:solidFill>
                  <a:srgbClr val="7030A0"/>
                </a:solidFill>
              </a:rPr>
              <a:t>Gamifikace nabízí studentovi svobodu a určitou míru personalizace (vnitřní </a:t>
            </a:r>
            <a:r>
              <a:rPr lang="cs-CZ" sz="2200" dirty="0" smtClean="0">
                <a:solidFill>
                  <a:srgbClr val="7030A0"/>
                </a:solidFill>
              </a:rPr>
              <a:t>motivace)</a:t>
            </a:r>
            <a:endParaRPr lang="cs-CZ" sz="2200" dirty="0">
              <a:solidFill>
                <a:srgbClr val="7030A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468313" y="5373688"/>
            <a:ext cx="8105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hlavně, učení simulací je nejefektivnější způsob učení &gt;&gt;.</a:t>
            </a:r>
          </a:p>
          <a:p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9" name="Picture 5" descr="pyramida"/>
          <p:cNvPicPr>
            <a:picLocks noChangeAspect="1" noChangeArrowheads="1"/>
          </p:cNvPicPr>
          <p:nvPr/>
        </p:nvPicPr>
        <p:blipFill>
          <a:blip r:embed="rId2" cstate="print"/>
          <a:srcRect t="14663"/>
          <a:stretch>
            <a:fillRect/>
          </a:stretch>
        </p:blipFill>
        <p:spPr bwMode="auto">
          <a:xfrm>
            <a:off x="0" y="1052736"/>
            <a:ext cx="9144000" cy="5738589"/>
          </a:xfrm>
          <a:prstGeom prst="rect">
            <a:avLst/>
          </a:prstGeom>
          <a:noFill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3322712" cy="850106"/>
          </a:xfrm>
        </p:spPr>
        <p:txBody>
          <a:bodyPr/>
          <a:lstStyle/>
          <a:p>
            <a:pPr algn="l"/>
            <a:r>
              <a:rPr lang="cs-CZ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Pyramida učení</a:t>
            </a:r>
            <a:endParaRPr lang="en-US" sz="3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0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20483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20488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89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0484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0486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1042988" y="1268413"/>
            <a:ext cx="6985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altLang="cs-CZ" sz="3000" b="1" dirty="0">
                <a:solidFill>
                  <a:srgbClr val="7030A0"/>
                </a:solidFill>
              </a:rPr>
              <a:t>Cíle gamifikace v </a:t>
            </a:r>
            <a:r>
              <a:rPr lang="cs-CZ" altLang="cs-CZ" sz="3000" b="1" dirty="0" err="1">
                <a:solidFill>
                  <a:srgbClr val="7030A0"/>
                </a:solidFill>
              </a:rPr>
              <a:t>Minipodnicích</a:t>
            </a:r>
            <a:endParaRPr lang="cs-CZ" altLang="cs-CZ" sz="3000" b="1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3000" b="1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Motivovat děti k </a:t>
            </a:r>
            <a:r>
              <a:rPr lang="cs-CZ" altLang="cs-CZ" sz="2200" dirty="0" smtClean="0">
                <a:solidFill>
                  <a:srgbClr val="7030A0"/>
                </a:solidFill>
              </a:rPr>
              <a:t>tvorbě a nakupování produktů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Pomoci v orientaci ve virtuálním prostředí </a:t>
            </a:r>
            <a:r>
              <a:rPr lang="cs-CZ" altLang="cs-CZ" sz="2200" dirty="0" smtClean="0">
                <a:solidFill>
                  <a:srgbClr val="7030A0"/>
                </a:solidFill>
              </a:rPr>
              <a:t>trhu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Sofistikovaně odměňovat žáky za jejich </a:t>
            </a:r>
            <a:r>
              <a:rPr lang="cs-CZ" altLang="cs-CZ" sz="2200" dirty="0" smtClean="0">
                <a:solidFill>
                  <a:srgbClr val="7030A0"/>
                </a:solidFill>
              </a:rPr>
              <a:t>aktivitu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Vytvořit prostředí, ve kterém se mohou podniky rámcově vzájemně </a:t>
            </a:r>
            <a:r>
              <a:rPr lang="cs-CZ" altLang="cs-CZ" sz="2200" dirty="0" smtClean="0">
                <a:solidFill>
                  <a:srgbClr val="7030A0"/>
                </a:solidFill>
              </a:rPr>
              <a:t>porovnat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 smtClean="0">
                <a:solidFill>
                  <a:srgbClr val="7030A0"/>
                </a:solidFill>
              </a:rPr>
              <a:t>Tvořit </a:t>
            </a:r>
            <a:r>
              <a:rPr lang="cs-CZ" altLang="cs-CZ" sz="2200" dirty="0" smtClean="0">
                <a:solidFill>
                  <a:srgbClr val="7030A0"/>
                </a:solidFill>
              </a:rPr>
              <a:t>překvapivé momenty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Pomoci simulovat reálný běh ve firmách a naučit děti základní </a:t>
            </a:r>
            <a:r>
              <a:rPr lang="cs-CZ" altLang="cs-CZ" sz="2200" dirty="0" smtClean="0">
                <a:solidFill>
                  <a:srgbClr val="7030A0"/>
                </a:solidFill>
              </a:rPr>
              <a:t>principy fungování trhu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altLang="cs-CZ" sz="2200" dirty="0">
                <a:solidFill>
                  <a:srgbClr val="7030A0"/>
                </a:solidFill>
              </a:rPr>
              <a:t>Vytvořit pocit </a:t>
            </a:r>
            <a:r>
              <a:rPr lang="cs-CZ" altLang="cs-CZ" sz="2200" dirty="0" smtClean="0">
                <a:solidFill>
                  <a:srgbClr val="7030A0"/>
                </a:solidFill>
              </a:rPr>
              <a:t>posunu firmy vpřed</a:t>
            </a:r>
            <a:endParaRPr lang="cs-CZ" altLang="cs-CZ" sz="2200" dirty="0">
              <a:solidFill>
                <a:srgbClr val="7030A0"/>
              </a:solidFill>
            </a:endParaRPr>
          </a:p>
          <a:p>
            <a:pPr marL="342900" indent="-342900"/>
            <a:endParaRPr lang="cs-CZ" altLang="cs-CZ" sz="2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0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22531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22536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7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2532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2534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sp>
        <p:nvSpPr>
          <p:cNvPr id="22535" name="Rectangle 10"/>
          <p:cNvSpPr>
            <a:spLocks noChangeArrowheads="1"/>
          </p:cNvSpPr>
          <p:nvPr/>
        </p:nvSpPr>
        <p:spPr bwMode="auto">
          <a:xfrm>
            <a:off x="1187450" y="2349500"/>
            <a:ext cx="6985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cs-CZ" altLang="cs-CZ" sz="3000" b="1">
                <a:solidFill>
                  <a:srgbClr val="7030A0"/>
                </a:solidFill>
              </a:rPr>
              <a:t>Jakým konkrétním způsobem byly naplněny?</a:t>
            </a:r>
            <a:endParaRPr lang="cs-CZ" altLang="cs-CZ" sz="2200">
              <a:solidFill>
                <a:srgbClr val="7030A0"/>
              </a:solidFill>
            </a:endParaRPr>
          </a:p>
          <a:p>
            <a:pPr marL="342900" indent="-342900"/>
            <a:endParaRPr lang="cs-CZ" altLang="cs-CZ" sz="220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24578" name="Skupina 9"/>
          <p:cNvGrpSpPr>
            <a:grpSpLocks/>
          </p:cNvGrpSpPr>
          <p:nvPr/>
        </p:nvGrpSpPr>
        <p:grpSpPr bwMode="auto">
          <a:xfrm>
            <a:off x="6877050" y="5876925"/>
            <a:ext cx="1584325" cy="727075"/>
            <a:chOff x="0" y="-27511"/>
            <a:chExt cx="1627454" cy="784063"/>
          </a:xfrm>
        </p:grpSpPr>
        <p:pic>
          <p:nvPicPr>
            <p:cNvPr id="24602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603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4579" name="Picture 2" descr="ACE_logo_svet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Obdélník 15"/>
          <p:cNvSpPr>
            <a:spLocks noChangeArrowheads="1"/>
          </p:cNvSpPr>
          <p:nvPr/>
        </p:nvSpPr>
        <p:spPr bwMode="auto">
          <a:xfrm>
            <a:off x="17938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5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4581" name="TextovéPole 3"/>
          <p:cNvSpPr txBox="1">
            <a:spLocks noChangeArrowheads="1"/>
          </p:cNvSpPr>
          <p:nvPr/>
        </p:nvSpPr>
        <p:spPr bwMode="auto">
          <a:xfrm>
            <a:off x="382588" y="2270125"/>
            <a:ext cx="8066087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900">
                <a:latin typeface="Calibri" pitchFamily="34" charset="0"/>
              </a:rPr>
              <a:t> </a:t>
            </a:r>
          </a:p>
          <a:p>
            <a:endParaRPr lang="cs-CZ">
              <a:latin typeface="Calibri" pitchFamily="34" charset="0"/>
            </a:endParaRPr>
          </a:p>
        </p:txBody>
      </p:sp>
      <p:graphicFrame>
        <p:nvGraphicFramePr>
          <p:cNvPr id="24606" name="Group 30"/>
          <p:cNvGraphicFramePr>
            <a:graphicFrameLocks noGrp="1"/>
          </p:cNvGraphicFramePr>
          <p:nvPr/>
        </p:nvGraphicFramePr>
        <p:xfrm>
          <a:off x="683568" y="260648"/>
          <a:ext cx="8029400" cy="6192203"/>
        </p:xfrm>
        <a:graphic>
          <a:graphicData uri="http://schemas.openxmlformats.org/drawingml/2006/table">
            <a:tbl>
              <a:tblPr/>
              <a:tblGrid>
                <a:gridCol w="4014700"/>
                <a:gridCol w="4014700"/>
              </a:tblGrid>
              <a:tr h="6799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Motivovat děti k tvoření a nakupování.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Vznik podnikatelské energie,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íkváků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, žebříčku dosažené energie, tematických odznaků.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91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Pomoci v orientaci ve virtuálním prostředí trhu.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Odznaky ukazují, jakých hranic se dá dosáhnout. Například díky odznaku investice dítě pochopí, že se během hry dá investovat až 20 000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íkváků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do 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Minipodniku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291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Sofistikovaně odměňovat žáky za jejich aktivitu.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Odměna přijde vždy po konkrétní aktivitě. Každý může vynikat v něčem jiném. Jeden podnik si zakládá na prodeji, druhý na odpracovaných hodinách.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883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Vytvořit prostředí, ve kterém se mohou podniky vzájemně porovnat.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Každá aktivita se převádí na podnikatelskou energii, díky ní jsou tato srovnání spravedlivá, peníze trochu zkreslují.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69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Tvořit momenty překvapení a simulovat reálný běh ve firmách.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Gamifikace je vázaná na kalendář. V něm se mohou objevit zajímavé události, jejichž cílem je simulovat skutečné podnikatelské problémy, např. podnik postihla povodeň nebo vznikla nutnost vytvořit podnikatelský plán.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Obrázek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3250" y="58738"/>
            <a:ext cx="53975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bdélník 10"/>
          <p:cNvSpPr/>
          <p:nvPr/>
        </p:nvSpPr>
        <p:spPr>
          <a:xfrm>
            <a:off x="709366" y="1379084"/>
            <a:ext cx="176522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                 </a:t>
            </a:r>
          </a:p>
        </p:txBody>
      </p:sp>
      <p:grpSp>
        <p:nvGrpSpPr>
          <p:cNvPr id="26627" name="Skupina 9"/>
          <p:cNvGrpSpPr>
            <a:grpSpLocks/>
          </p:cNvGrpSpPr>
          <p:nvPr/>
        </p:nvGrpSpPr>
        <p:grpSpPr bwMode="auto">
          <a:xfrm>
            <a:off x="6864350" y="5854700"/>
            <a:ext cx="1584325" cy="727075"/>
            <a:chOff x="0" y="-27511"/>
            <a:chExt cx="1627454" cy="784063"/>
          </a:xfrm>
        </p:grpSpPr>
        <p:pic>
          <p:nvPicPr>
            <p:cNvPr id="26633" name="Obrázek 12" descr="66ca8ebe0673c9fd9cbf86d7c774f581-abstract-design-background-vector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0"/>
              <a:ext cx="1060704" cy="672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4" name="Textové pole 2"/>
            <p:cNvSpPr txBox="1">
              <a:spLocks noChangeArrowheads="1"/>
            </p:cNvSpPr>
            <p:nvPr/>
          </p:nvSpPr>
          <p:spPr bwMode="auto">
            <a:xfrm>
              <a:off x="649851" y="-27511"/>
              <a:ext cx="977603" cy="78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Všechno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v mém životě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</a:pPr>
              <a:r>
                <a:rPr lang="cs-CZ" sz="10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souvisí</a:t>
              </a:r>
              <a:endParaRPr lang="cs-CZ" sz="10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800" b="1">
                  <a:solidFill>
                    <a:srgbClr val="7030A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 </a:t>
              </a:r>
              <a:endParaRPr lang="cs-CZ" sz="1100">
                <a:latin typeface="Calibri" pitchFamily="34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pic>
        <p:nvPicPr>
          <p:cNvPr id="26628" name="Picture 2" descr="ACE_logo_svet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5943600"/>
            <a:ext cx="13208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Obdélník 15"/>
          <p:cNvSpPr>
            <a:spLocks noChangeArrowheads="1"/>
          </p:cNvSpPr>
          <p:nvPr/>
        </p:nvSpPr>
        <p:spPr bwMode="auto">
          <a:xfrm>
            <a:off x="198438" y="6581775"/>
            <a:ext cx="8747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AC Education s.r.o. | Poděbradská 206/57, 198 00 Praha 9 – Hloubětín |   </a:t>
            </a:r>
            <a:r>
              <a:rPr lang="cs-CZ" sz="1200" b="1" u="sng">
                <a:solidFill>
                  <a:srgbClr val="7030A0"/>
                </a:solidFill>
                <a:latin typeface="Calibri" pitchFamily="34" charset="0"/>
                <a:hlinkClick r:id="rId6"/>
              </a:rPr>
              <a:t>info@aceducation.cz</a:t>
            </a:r>
            <a:r>
              <a:rPr lang="cs-CZ" sz="1200" b="1">
                <a:solidFill>
                  <a:srgbClr val="7030A0"/>
                </a:solidFill>
                <a:latin typeface="Calibri" pitchFamily="34" charset="0"/>
              </a:rPr>
              <a:t>  |  IČ: 27971601  | DIČ: CZ27971601</a:t>
            </a:r>
            <a:endParaRPr lang="cs-CZ" sz="12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755576" y="1412776"/>
            <a:ext cx="6985000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cs-CZ" altLang="cs-CZ" sz="2500" b="1" dirty="0">
                <a:solidFill>
                  <a:srgbClr val="7030A0"/>
                </a:solidFill>
              </a:rPr>
              <a:t>Praktická 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ukázka</a:t>
            </a:r>
          </a:p>
          <a:p>
            <a:pPr marL="342900" indent="-342900" algn="ctr"/>
            <a:r>
              <a:rPr lang="cs-CZ" altLang="cs-CZ" sz="2500" b="1" dirty="0" err="1" smtClean="0">
                <a:solidFill>
                  <a:srgbClr val="7030A0"/>
                </a:solidFill>
              </a:rPr>
              <a:t>Í</a:t>
            </a:r>
            <a:r>
              <a:rPr lang="cs-CZ" altLang="cs-CZ" sz="2500" b="1" dirty="0" err="1" smtClean="0">
                <a:solidFill>
                  <a:srgbClr val="7030A0"/>
                </a:solidFill>
              </a:rPr>
              <a:t>kváci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 </a:t>
            </a:r>
            <a:r>
              <a:rPr lang="cs-CZ" altLang="cs-CZ" sz="2500" b="1" dirty="0">
                <a:solidFill>
                  <a:srgbClr val="7030A0"/>
                </a:solidFill>
              </a:rPr>
              <a:t>a </a:t>
            </a:r>
            <a:r>
              <a:rPr lang="cs-CZ" altLang="cs-CZ" sz="2500" b="1" dirty="0" smtClean="0">
                <a:solidFill>
                  <a:srgbClr val="7030A0"/>
                </a:solidFill>
              </a:rPr>
              <a:t>Podnikatelská </a:t>
            </a:r>
            <a:r>
              <a:rPr lang="cs-CZ" altLang="cs-CZ" sz="2500" b="1" dirty="0">
                <a:solidFill>
                  <a:srgbClr val="7030A0"/>
                </a:solidFill>
              </a:rPr>
              <a:t>energie</a:t>
            </a:r>
          </a:p>
          <a:p>
            <a:pPr marL="342900" indent="-342900"/>
            <a:endParaRPr lang="cs-CZ" altLang="cs-CZ" sz="2500" b="1" dirty="0">
              <a:solidFill>
                <a:srgbClr val="7030A0"/>
              </a:solidFill>
            </a:endParaRPr>
          </a:p>
        </p:txBody>
      </p:sp>
      <p:sp>
        <p:nvSpPr>
          <p:cNvPr id="26631" name="Rectangle 10"/>
          <p:cNvSpPr>
            <a:spLocks noChangeArrowheads="1"/>
          </p:cNvSpPr>
          <p:nvPr/>
        </p:nvSpPr>
        <p:spPr bwMode="auto">
          <a:xfrm>
            <a:off x="4859338" y="2565400"/>
            <a:ext cx="3854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cs-CZ" altLang="cs-CZ" sz="2000">
                <a:solidFill>
                  <a:srgbClr val="7030A0"/>
                </a:solidFill>
              </a:rPr>
              <a:t>peníze versus iniciativa</a:t>
            </a:r>
          </a:p>
        </p:txBody>
      </p:sp>
      <p:pic>
        <p:nvPicPr>
          <p:cNvPr id="26632" name="Picture 15" descr="energ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2852936"/>
            <a:ext cx="23812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827</Words>
  <Application>Microsoft Office PowerPoint</Application>
  <PresentationFormat>Předvádění na obrazovce (4:3)</PresentationFormat>
  <Paragraphs>175</Paragraphs>
  <Slides>13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Snímek 1</vt:lpstr>
      <vt:lpstr>Snímek 2</vt:lpstr>
      <vt:lpstr>Snímek 3</vt:lpstr>
      <vt:lpstr>Snímek 4</vt:lpstr>
      <vt:lpstr>Pyramida učení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NSC-Kornout3</dc:creator>
  <cp:lastModifiedBy>Sfiris</cp:lastModifiedBy>
  <cp:revision>36</cp:revision>
  <dcterms:created xsi:type="dcterms:W3CDTF">2014-09-25T11:37:26Z</dcterms:created>
  <dcterms:modified xsi:type="dcterms:W3CDTF">2015-03-05T22:32:06Z</dcterms:modified>
</cp:coreProperties>
</file>