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6"/>
  </p:notesMasterIdLst>
  <p:sldIdLst>
    <p:sldId id="282" r:id="rId3"/>
    <p:sldId id="256" r:id="rId4"/>
    <p:sldId id="257" r:id="rId5"/>
    <p:sldId id="258" r:id="rId6"/>
    <p:sldId id="259" r:id="rId7"/>
    <p:sldId id="260" r:id="rId8"/>
    <p:sldId id="261" r:id="rId9"/>
    <p:sldId id="277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6" r:id="rId20"/>
    <p:sldId id="272" r:id="rId21"/>
    <p:sldId id="273" r:id="rId22"/>
    <p:sldId id="274" r:id="rId23"/>
    <p:sldId id="275" r:id="rId24"/>
    <p:sldId id="279" r:id="rId25"/>
  </p:sldIdLst>
  <p:sldSz cx="9144000" cy="6858000" type="screen4x3"/>
  <p:notesSz cx="6858000" cy="9144000"/>
  <p:defaultTextStyle>
    <a:defPPr>
      <a:defRPr lang="cs-CZ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110" d="100"/>
          <a:sy n="110" d="100"/>
        </p:scale>
        <p:origin x="-186" y="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A0DBC-18A8-4498-A79E-25BD194EF855}" type="datetimeFigureOut">
              <a:rPr lang="cs-CZ" smtClean="0"/>
              <a:t>10. 2. 2015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A6934-439B-42B1-9189-78EF109804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88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95325"/>
            <a:ext cx="4564063" cy="3422650"/>
          </a:xfrm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088" y="8685103"/>
            <a:ext cx="2972472" cy="45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ABD800-3E83-44A6-BA17-7799DE421193}" type="slidenum">
              <a:rPr lang="cs-CZ" altLang="cs-CZ">
                <a:solidFill>
                  <a:prstClr val="white"/>
                </a:solidFill>
              </a:rPr>
              <a:pPr/>
              <a:t>1</a:t>
            </a:fld>
            <a:endParaRPr lang="cs-CZ" altLang="cs-CZ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A6934-439B-42B1-9189-78EF109804E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215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D1D7-2535-446B-AC18-DCB01CD17CCE}" type="datetimeFigureOut">
              <a:rPr lang="cs-CZ" smtClean="0"/>
              <a:t>10. 2. 2015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FB38-2AAA-454B-B2AD-487BE04683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425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D1D7-2535-446B-AC18-DCB01CD17CCE}" type="datetimeFigureOut">
              <a:rPr lang="cs-CZ" smtClean="0"/>
              <a:t>10. 2. 2015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FB38-2AAA-454B-B2AD-487BE04683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37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D1D7-2535-446B-AC18-DCB01CD17CCE}" type="datetimeFigureOut">
              <a:rPr lang="cs-CZ" smtClean="0"/>
              <a:t>10. 2. 2015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FB38-2AAA-454B-B2AD-487BE04683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132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60584-C66D-40D6-B092-102FAA2A58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1137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5E3BE-941A-4D1A-9F97-9E59BF2F97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3977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9E8FF-2D73-4EB5-96DF-B78FCE1707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0709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4040640" cy="45191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5360" y="1604329"/>
            <a:ext cx="4042080" cy="45191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7448E-FB51-4246-87F6-2FC13B84CB9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3492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57459-BB8E-43D8-8187-CDCC62A99BF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0782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502-1D4E-42A0-9F20-59FF2728F2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6049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96BF0-88B8-4666-AEC7-ABF52749A74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4921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572EF-3D90-4A7D-9084-7812A56EC28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900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D1D7-2535-446B-AC18-DCB01CD17CCE}" type="datetimeFigureOut">
              <a:rPr lang="cs-CZ" smtClean="0"/>
              <a:t>10. 2. 2015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FB38-2AAA-454B-B2AD-487BE04683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891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98F0B-0C06-45C3-892B-EDDF8808335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017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76C7-F44F-4ABC-BCE6-95887BA454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2357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2560" y="273629"/>
            <a:ext cx="2054880" cy="584989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27840" cy="584989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53A47-2170-4869-AA73-3B508D816D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838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D1D7-2535-446B-AC18-DCB01CD17CCE}" type="datetimeFigureOut">
              <a:rPr lang="cs-CZ" smtClean="0"/>
              <a:t>10. 2. 2015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FB38-2AAA-454B-B2AD-487BE04683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36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D1D7-2535-446B-AC18-DCB01CD17CCE}" type="datetimeFigureOut">
              <a:rPr lang="cs-CZ" smtClean="0"/>
              <a:t>10. 2. 2015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FB38-2AAA-454B-B2AD-487BE04683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06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D1D7-2535-446B-AC18-DCB01CD17CCE}" type="datetimeFigureOut">
              <a:rPr lang="cs-CZ" smtClean="0"/>
              <a:t>10. 2. 2015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FB38-2AAA-454B-B2AD-487BE04683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02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D1D7-2535-446B-AC18-DCB01CD17CCE}" type="datetimeFigureOut">
              <a:rPr lang="cs-CZ" smtClean="0"/>
              <a:t>10. 2. 2015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FB38-2AAA-454B-B2AD-487BE04683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14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D1D7-2535-446B-AC18-DCB01CD17CCE}" type="datetimeFigureOut">
              <a:rPr lang="cs-CZ" smtClean="0"/>
              <a:t>10. 2. 2015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FB38-2AAA-454B-B2AD-487BE04683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20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D1D7-2535-446B-AC18-DCB01CD17CCE}" type="datetimeFigureOut">
              <a:rPr lang="cs-CZ" smtClean="0"/>
              <a:t>10. 2. 2015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FB38-2AAA-454B-B2AD-487BE04683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79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D1D7-2535-446B-AC18-DCB01CD17CCE}" type="datetimeFigureOut">
              <a:rPr lang="cs-CZ" smtClean="0"/>
              <a:t>10. 2. 2015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FB38-2AAA-454B-B2AD-487BE04683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12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5D1D7-2535-446B-AC18-DCB01CD17CCE}" type="datetimeFigureOut">
              <a:rPr lang="cs-CZ" smtClean="0"/>
              <a:t>10. 2. 2015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CFB38-2AAA-454B-B2AD-487BE04683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50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30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3" indent="-285720" algn="l" defTabSz="9143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2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4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87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0960" cy="113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titulního textu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0960" cy="451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smtClean="0"/>
              <a:t>Klepněte pro úpravu formátu textu osnovy</a:t>
            </a:r>
          </a:p>
          <a:p>
            <a:pPr lvl="1"/>
            <a:r>
              <a:rPr lang="en-GB" altLang="cs-CZ" smtClean="0"/>
              <a:t>Druhá úroveň</a:t>
            </a:r>
          </a:p>
          <a:p>
            <a:pPr lvl="2"/>
            <a:r>
              <a:rPr lang="en-GB" altLang="cs-CZ" smtClean="0"/>
              <a:t>Třetí úroveň</a:t>
            </a:r>
          </a:p>
          <a:p>
            <a:pPr lvl="3"/>
            <a:r>
              <a:rPr lang="en-GB" altLang="cs-CZ" smtClean="0"/>
              <a:t>Čtvrtá úroveň osnovy</a:t>
            </a:r>
          </a:p>
          <a:p>
            <a:pPr lvl="4"/>
            <a:r>
              <a:rPr lang="en-GB" altLang="cs-CZ" smtClean="0"/>
              <a:t>Pátá úroveň osnovy</a:t>
            </a:r>
          </a:p>
          <a:p>
            <a:pPr lvl="4"/>
            <a:r>
              <a:rPr lang="en-GB" altLang="cs-CZ" smtClean="0"/>
              <a:t>Šestá úroveň</a:t>
            </a:r>
          </a:p>
          <a:p>
            <a:pPr lvl="4"/>
            <a:r>
              <a:rPr lang="en-GB" altLang="cs-CZ" smtClean="0"/>
              <a:t>Sedmá úroveň</a:t>
            </a:r>
          </a:p>
          <a:p>
            <a:pPr lvl="4"/>
            <a:r>
              <a:rPr lang="en-GB" altLang="cs-CZ" smtClean="0"/>
              <a:t>Osmá úroveň textu</a:t>
            </a:r>
          </a:p>
          <a:p>
            <a:pPr lvl="4"/>
            <a:r>
              <a:rPr lang="en-GB" altLang="cs-CZ" smtClean="0"/>
              <a:t>Devátá úroveň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6481" y="6247376"/>
            <a:ext cx="2126880" cy="4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 altLang="cs-CZ" smtClean="0">
              <a:solidFill>
                <a:srgbClr val="FFFFFF"/>
              </a:solidFill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7681" y="6247376"/>
            <a:ext cx="2895840" cy="4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 altLang="cs-CZ" smtClean="0">
              <a:solidFill>
                <a:srgbClr val="FFFFFF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2560" cy="46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mtClean="0">
                <a:solidFill>
                  <a:srgbClr val="FFFFFF"/>
                </a:solidFill>
              </a:defRPr>
            </a:lvl1pPr>
          </a:lstStyle>
          <a:p>
            <a:pPr defTabSz="407526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31D5EB62-F340-4435-B74D-628E08771D0B}" type="slidenum">
              <a:rPr lang="cs-CZ" altLang="cs-CZ"/>
              <a:pPr defTabSz="407526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43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Arial" charset="0"/>
          <a:ea typeface="Microsoft YaHei" charset="-122"/>
        </a:defRPr>
      </a:lvl5pPr>
      <a:lvl6pPr marL="2280994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Arial" charset="0"/>
          <a:ea typeface="Microsoft YaHei" charset="-122"/>
        </a:defRPr>
      </a:lvl6pPr>
      <a:lvl7pPr marL="2695720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Arial" charset="0"/>
          <a:ea typeface="Microsoft YaHei" charset="-122"/>
        </a:defRPr>
      </a:lvl7pPr>
      <a:lvl8pPr marL="3110446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Arial" charset="0"/>
          <a:ea typeface="Microsoft YaHei" charset="-122"/>
        </a:defRPr>
      </a:lvl8pPr>
      <a:lvl9pPr marL="3525172" indent="-207363"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11045" indent="-311045" algn="l" defTabSz="407526" rtl="0" eaLnBrk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815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mailto:info@aceducation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5544582"/>
            <a:ext cx="9195840" cy="254907"/>
          </a:xfrm>
          <a:prstGeom prst="rect">
            <a:avLst/>
          </a:prstGeom>
          <a:gradFill rotWithShape="0">
            <a:gsLst>
              <a:gs pos="0">
                <a:srgbClr val="CC66FF"/>
              </a:gs>
              <a:gs pos="50000">
                <a:srgbClr val="7030A0"/>
              </a:gs>
              <a:gs pos="100000">
                <a:srgbClr val="CC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8064A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F3151"/>
                  </a:outerShdw>
                </a:effectLst>
              </a14:hiddenEffects>
            </a:ext>
          </a:extLst>
        </p:spPr>
        <p:txBody>
          <a:bodyPr lIns="91420" tIns="45711" rIns="91420" bIns="45711"/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cs-CZ" altLang="cs-CZ" smtClean="0">
              <a:solidFill>
                <a:srgbClr val="FFFFFF"/>
              </a:solidFill>
            </a:endParaRPr>
          </a:p>
        </p:txBody>
      </p:sp>
      <p:pic>
        <p:nvPicPr>
          <p:cNvPr id="3075" name="Picture 4" descr="66ca8ebe0673c9fd9cbf86d7c774f581-abstract-design-background-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" y="1687857"/>
            <a:ext cx="5971680" cy="38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61" y="368680"/>
            <a:ext cx="5398560" cy="132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ové pole 2"/>
          <p:cNvSpPr txBox="1">
            <a:spLocks noChangeArrowheads="1"/>
          </p:cNvSpPr>
          <p:nvPr/>
        </p:nvSpPr>
        <p:spPr bwMode="auto">
          <a:xfrm>
            <a:off x="4356002" y="1687857"/>
            <a:ext cx="4754880" cy="38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/>
          <a:lstStyle>
            <a:lvl1pPr defTabSz="1006475"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defTabSz="1006475"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defTabSz="1006475"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defTabSz="1006475"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defTabSz="1006475" eaLnBrk="0"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10064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</a:pPr>
            <a:endParaRPr lang="cs-CZ" altLang="cs-CZ" b="1" smtClean="0">
              <a:solidFill>
                <a:srgbClr val="7030A0"/>
              </a:solidFill>
              <a:latin typeface="Calibri" charset="0"/>
              <a:cs typeface="Arial" charset="0"/>
            </a:endParaRPr>
          </a:p>
          <a:p>
            <a:pPr algn="ctr"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</a:pPr>
            <a:endParaRPr lang="cs-CZ" altLang="cs-CZ" b="1" smtClean="0">
              <a:solidFill>
                <a:srgbClr val="7030A0"/>
              </a:solidFill>
              <a:latin typeface="Calibri" charset="0"/>
              <a:cs typeface="Arial" charset="0"/>
            </a:endParaRPr>
          </a:p>
          <a:p>
            <a:pPr algn="ctr"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</a:pPr>
            <a:r>
              <a:rPr lang="cs-CZ" altLang="cs-CZ" b="1" smtClean="0">
                <a:solidFill>
                  <a:srgbClr val="7030A0"/>
                </a:solidFill>
                <a:latin typeface="Calibri" charset="0"/>
                <a:cs typeface="Arial" charset="0"/>
              </a:rPr>
              <a:t>Název projektu:</a:t>
            </a:r>
          </a:p>
          <a:p>
            <a:pPr algn="ctr"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</a:pPr>
            <a:endParaRPr lang="cs-CZ" altLang="cs-CZ" b="1" smtClean="0">
              <a:solidFill>
                <a:srgbClr val="7030A0"/>
              </a:solidFill>
              <a:latin typeface="Calibri" charset="0"/>
              <a:cs typeface="Arial" charset="0"/>
            </a:endParaRPr>
          </a:p>
          <a:p>
            <a:pPr algn="ctr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 altLang="cs-CZ" sz="2800" b="1">
                <a:solidFill>
                  <a:srgbClr val="7030A0"/>
                </a:solidFill>
                <a:latin typeface="Calibri" charset="0"/>
                <a:cs typeface="Arial" charset="0"/>
              </a:rPr>
              <a:t>Všechno v mém životě souvisí</a:t>
            </a:r>
          </a:p>
          <a:p>
            <a:pPr algn="ctr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 altLang="cs-CZ" b="1" smtClean="0">
                <a:solidFill>
                  <a:srgbClr val="7030A0"/>
                </a:solidFill>
                <a:latin typeface="Calibri" charset="0"/>
                <a:cs typeface="Arial" charset="0"/>
              </a:rPr>
              <a:t/>
            </a:r>
            <a:br>
              <a:rPr lang="cs-CZ" altLang="cs-CZ" b="1" smtClean="0">
                <a:solidFill>
                  <a:srgbClr val="7030A0"/>
                </a:solidFill>
                <a:latin typeface="Calibri" charset="0"/>
                <a:cs typeface="Arial" charset="0"/>
              </a:rPr>
            </a:br>
            <a:endParaRPr lang="cs-CZ" altLang="cs-CZ" b="1" smtClean="0">
              <a:solidFill>
                <a:srgbClr val="7030A0"/>
              </a:solidFill>
              <a:latin typeface="Calibri" charset="0"/>
              <a:cs typeface="Arial" charset="0"/>
            </a:endParaRPr>
          </a:p>
          <a:p>
            <a:pPr algn="ctr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 altLang="cs-CZ" sz="3600" b="1">
                <a:solidFill>
                  <a:srgbClr val="7030A0"/>
                </a:solidFill>
                <a:latin typeface="Calibri" charset="0"/>
                <a:cs typeface="Arial" charset="0"/>
              </a:rPr>
              <a:t>„MINIPODNIKY“</a:t>
            </a:r>
          </a:p>
          <a:p>
            <a:pPr algn="ctr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 altLang="cs-CZ" b="1" smtClean="0">
              <a:solidFill>
                <a:srgbClr val="7030A0"/>
              </a:solidFill>
              <a:latin typeface="Calibri" charset="0"/>
              <a:cs typeface="Arial" charset="0"/>
            </a:endParaRPr>
          </a:p>
          <a:p>
            <a:pPr algn="ctr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 altLang="cs-CZ" b="1" smtClean="0">
                <a:solidFill>
                  <a:srgbClr val="7030A0"/>
                </a:solidFill>
                <a:latin typeface="Calibri" charset="0"/>
                <a:cs typeface="Arial" charset="0"/>
              </a:rPr>
              <a:t>Registrační  číslo: </a:t>
            </a:r>
          </a:p>
          <a:p>
            <a:pPr algn="ctr"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cs-CZ" altLang="cs-CZ" b="1" smtClean="0">
                <a:solidFill>
                  <a:srgbClr val="7030A0"/>
                </a:solidFill>
                <a:latin typeface="Calibri" charset="0"/>
                <a:cs typeface="Arial" charset="0"/>
              </a:rPr>
              <a:t>CZ.1.07/1.1.00/54.0041</a:t>
            </a:r>
          </a:p>
          <a:p>
            <a:pPr eaLnBrk="1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cs-CZ" altLang="cs-CZ" b="1" smtClean="0">
              <a:solidFill>
                <a:srgbClr val="7030A0"/>
              </a:solidFill>
              <a:latin typeface="Calibri" charset="0"/>
              <a:cs typeface="Arial" charset="0"/>
            </a:endParaRPr>
          </a:p>
          <a:p>
            <a:pPr eaLnBrk="1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Font typeface="Times New Roman" pitchFamily="16" charset="0"/>
              <a:buNone/>
            </a:pPr>
            <a:endParaRPr lang="cs-CZ" altLang="cs-CZ" sz="32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3078" name="Skupina 11"/>
          <p:cNvGrpSpPr>
            <a:grpSpLocks/>
          </p:cNvGrpSpPr>
          <p:nvPr/>
        </p:nvGrpSpPr>
        <p:grpSpPr bwMode="auto">
          <a:xfrm>
            <a:off x="6864480" y="5855655"/>
            <a:ext cx="1584000" cy="725836"/>
            <a:chOff x="0" y="-27511"/>
            <a:chExt cx="1627454" cy="784063"/>
          </a:xfrm>
        </p:grpSpPr>
        <p:pic>
          <p:nvPicPr>
            <p:cNvPr id="3082" name="Obrázek 12" descr="66ca8ebe0673c9fd9cbf86d7c774f581-abstract-design-background-vector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0704" cy="672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3" name="Textové pole 2"/>
            <p:cNvSpPr txBox="1">
              <a:spLocks noChangeArrowheads="1"/>
            </p:cNvSpPr>
            <p:nvPr/>
          </p:nvSpPr>
          <p:spPr bwMode="auto">
            <a:xfrm>
              <a:off x="649851" y="-27511"/>
              <a:ext cx="977603" cy="78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07484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cs-CZ" altLang="cs-CZ" sz="1000" b="1">
                  <a:solidFill>
                    <a:srgbClr val="7030A0"/>
                  </a:solidFill>
                  <a:latin typeface="Calibri" charset="0"/>
                  <a:ea typeface="Calibri" charset="0"/>
                  <a:cs typeface="Times New Roman" pitchFamily="16" charset="0"/>
                </a:rPr>
                <a:t>Všechno</a:t>
              </a:r>
              <a:endParaRPr lang="cs-CZ" altLang="cs-CZ" sz="1000">
                <a:solidFill>
                  <a:srgbClr val="FFFFFF"/>
                </a:solidFill>
                <a:latin typeface="Calibri" charset="0"/>
                <a:ea typeface="Calibri" charset="0"/>
                <a:cs typeface="Times New Roman" pitchFamily="16" charset="0"/>
              </a:endParaRPr>
            </a:p>
            <a:p>
              <a:pPr defTabSz="407484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cs-CZ" altLang="cs-CZ" sz="1000" b="1">
                  <a:solidFill>
                    <a:srgbClr val="7030A0"/>
                  </a:solidFill>
                  <a:latin typeface="Calibri" charset="0"/>
                  <a:ea typeface="Calibri" charset="0"/>
                  <a:cs typeface="Times New Roman" pitchFamily="16" charset="0"/>
                </a:rPr>
                <a:t>v mém životě</a:t>
              </a:r>
              <a:endParaRPr lang="cs-CZ" altLang="cs-CZ" sz="1000">
                <a:solidFill>
                  <a:srgbClr val="FFFFFF"/>
                </a:solidFill>
                <a:latin typeface="Calibri" charset="0"/>
                <a:ea typeface="Calibri" charset="0"/>
                <a:cs typeface="Times New Roman" pitchFamily="16" charset="0"/>
              </a:endParaRPr>
            </a:p>
            <a:p>
              <a:pPr defTabSz="407484" fontAlgn="base" hangingPunct="0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r>
                <a:rPr lang="cs-CZ" altLang="cs-CZ" sz="1000" b="1">
                  <a:solidFill>
                    <a:srgbClr val="7030A0"/>
                  </a:solidFill>
                  <a:latin typeface="Calibri" charset="0"/>
                  <a:ea typeface="Calibri" charset="0"/>
                  <a:cs typeface="Times New Roman" pitchFamily="16" charset="0"/>
                </a:rPr>
                <a:t> souvisí</a:t>
              </a:r>
              <a:endParaRPr lang="cs-CZ" altLang="cs-CZ" sz="1000">
                <a:solidFill>
                  <a:srgbClr val="FFFFFF"/>
                </a:solidFill>
                <a:latin typeface="Calibri" charset="0"/>
                <a:ea typeface="Calibri" charset="0"/>
                <a:cs typeface="Times New Roman" pitchFamily="16" charset="0"/>
              </a:endParaRPr>
            </a:p>
            <a:p>
              <a:pPr defTabSz="407484" fontAlgn="base" hangingPunct="0">
                <a:lnSpc>
                  <a:spcPct val="115000"/>
                </a:lnSpc>
                <a:spcBef>
                  <a:spcPct val="0"/>
                </a:spcBef>
                <a:spcAft>
                  <a:spcPts val="998"/>
                </a:spcAft>
                <a:buClr>
                  <a:srgbClr val="000000"/>
                </a:buClr>
                <a:buSzPct val="100000"/>
              </a:pPr>
              <a:r>
                <a:rPr lang="cs-CZ" altLang="cs-CZ" sz="800" b="1">
                  <a:solidFill>
                    <a:srgbClr val="7030A0"/>
                  </a:solidFill>
                  <a:latin typeface="Calibri" charset="0"/>
                  <a:ea typeface="Calibri" charset="0"/>
                  <a:cs typeface="Times New Roman" pitchFamily="16" charset="0"/>
                </a:rPr>
                <a:t> </a:t>
              </a:r>
              <a:endParaRPr lang="cs-CZ" altLang="cs-CZ" sz="1100">
                <a:solidFill>
                  <a:srgbClr val="FFFFFF"/>
                </a:solidFill>
                <a:latin typeface="Calibri" charset="0"/>
                <a:ea typeface="Calibri" charset="0"/>
                <a:cs typeface="Times New Roman" pitchFamily="16" charset="0"/>
              </a:endParaRPr>
            </a:p>
          </p:txBody>
        </p:sp>
      </p:grpSp>
      <p:pic>
        <p:nvPicPr>
          <p:cNvPr id="3079" name="Picture 2" descr="ACE_logo_svet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1" y="5943506"/>
            <a:ext cx="1320480" cy="57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Obdélník 15"/>
          <p:cNvSpPr>
            <a:spLocks noChangeArrowheads="1"/>
          </p:cNvSpPr>
          <p:nvPr/>
        </p:nvSpPr>
        <p:spPr bwMode="auto">
          <a:xfrm>
            <a:off x="197280" y="6581491"/>
            <a:ext cx="8749440" cy="4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cs-CZ" altLang="cs-CZ" sz="1200" b="1">
                <a:solidFill>
                  <a:srgbClr val="7030A0"/>
                </a:solidFill>
              </a:rPr>
              <a:t>AC Education s.r.o. | Poděbradská 206/57, 198 00 Praha 9 – Hloubětín |   </a:t>
            </a:r>
            <a:r>
              <a:rPr lang="cs-CZ" altLang="cs-CZ" sz="1200" b="1" u="sng">
                <a:solidFill>
                  <a:srgbClr val="7030A0"/>
                </a:solidFill>
                <a:hlinkClick r:id="rId7"/>
              </a:rPr>
              <a:t>info@aceducation.cz</a:t>
            </a:r>
            <a:r>
              <a:rPr lang="cs-CZ" altLang="cs-CZ" sz="1200" b="1">
                <a:solidFill>
                  <a:srgbClr val="7030A0"/>
                </a:solidFill>
              </a:rPr>
              <a:t>  |  IČ: 27971601  | DIČ: CZ27971601</a:t>
            </a:r>
            <a:endParaRPr lang="cs-CZ" altLang="cs-CZ" sz="1200">
              <a:solidFill>
                <a:srgbClr val="7030A0"/>
              </a:solidFill>
            </a:endParaRPr>
          </a:p>
        </p:txBody>
      </p:sp>
      <p:sp>
        <p:nvSpPr>
          <p:cNvPr id="3081" name="Rectangle 3"/>
          <p:cNvSpPr>
            <a:spLocks noChangeArrowheads="1"/>
          </p:cNvSpPr>
          <p:nvPr/>
        </p:nvSpPr>
        <p:spPr bwMode="auto">
          <a:xfrm>
            <a:off x="11520" y="1654735"/>
            <a:ext cx="9144000" cy="277949"/>
          </a:xfrm>
          <a:prstGeom prst="rect">
            <a:avLst/>
          </a:prstGeom>
          <a:gradFill rotWithShape="0">
            <a:gsLst>
              <a:gs pos="0">
                <a:srgbClr val="CC66FF"/>
              </a:gs>
              <a:gs pos="50000">
                <a:srgbClr val="7030A0"/>
              </a:gs>
              <a:gs pos="100000">
                <a:srgbClr val="CC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8064A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3F3151"/>
                  </a:outerShdw>
                </a:effectLst>
              </a14:hiddenEffects>
            </a:ext>
          </a:extLst>
        </p:spPr>
        <p:txBody>
          <a:bodyPr lIns="91420" tIns="45711" rIns="91420" bIns="45711"/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cs-CZ" altLang="cs-CZ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5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Auta kolem nás – úprava fotek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6" y="2526910"/>
            <a:ext cx="4035829" cy="267254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6" y="2541459"/>
            <a:ext cx="4035829" cy="2643447"/>
          </a:xfrm>
        </p:spPr>
      </p:pic>
    </p:spTree>
    <p:extLst>
      <p:ext uri="{BB962C8B-B14F-4D97-AF65-F5344CB8AC3E}">
        <p14:creationId xmlns:p14="http://schemas.microsoft.com/office/powerpoint/2010/main" val="24846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Auta kolem nás – úprava fotek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6" y="2526910"/>
            <a:ext cx="4035829" cy="2672542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84413"/>
            <a:ext cx="4038600" cy="1757539"/>
          </a:xfrm>
        </p:spPr>
      </p:pic>
    </p:spTree>
    <p:extLst>
      <p:ext uri="{BB962C8B-B14F-4D97-AF65-F5344CB8AC3E}">
        <p14:creationId xmlns:p14="http://schemas.microsoft.com/office/powerpoint/2010/main" val="22013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Rekonstrukce školního hřiště, prezentace na školním webu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7674"/>
            <a:ext cx="4038600" cy="2691017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7674"/>
            <a:ext cx="4038600" cy="2691017"/>
          </a:xfrm>
        </p:spPr>
      </p:pic>
    </p:spTree>
    <p:extLst>
      <p:ext uri="{BB962C8B-B14F-4D97-AF65-F5344CB8AC3E}">
        <p14:creationId xmlns:p14="http://schemas.microsoft.com/office/powerpoint/2010/main" val="39386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Rekonstrukce školního hřiště, prezentace na školním webu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6" y="2518599"/>
            <a:ext cx="4035829" cy="2689167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6" y="2518599"/>
            <a:ext cx="4035829" cy="2689167"/>
          </a:xfrm>
        </p:spPr>
      </p:pic>
    </p:spTree>
    <p:extLst>
      <p:ext uri="{BB962C8B-B14F-4D97-AF65-F5344CB8AC3E}">
        <p14:creationId xmlns:p14="http://schemas.microsoft.com/office/powerpoint/2010/main" val="34470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Fotografování ml. žáků FBC Mohelnice</a:t>
            </a:r>
            <a:endParaRPr lang="cs-CZ" b="1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67" y="1600201"/>
            <a:ext cx="2998065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68" y="1600201"/>
            <a:ext cx="2998065" cy="4525963"/>
          </a:xfrm>
        </p:spPr>
      </p:pic>
    </p:spTree>
    <p:extLst>
      <p:ext uri="{BB962C8B-B14F-4D97-AF65-F5344CB8AC3E}">
        <p14:creationId xmlns:p14="http://schemas.microsoft.com/office/powerpoint/2010/main" val="13122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Fotografování ml. žáků FBC Mohelnice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36" y="1600201"/>
            <a:ext cx="2996528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236" y="1600201"/>
            <a:ext cx="2996528" cy="4525963"/>
          </a:xfrm>
        </p:spPr>
      </p:pic>
    </p:spTree>
    <p:extLst>
      <p:ext uri="{BB962C8B-B14F-4D97-AF65-F5344CB8AC3E}">
        <p14:creationId xmlns:p14="http://schemas.microsoft.com/office/powerpoint/2010/main" val="266401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b="1" dirty="0" smtClean="0"/>
              <a:t>Kalendář</a:t>
            </a:r>
            <a:endParaRPr lang="cs-CZ" b="1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1098000"/>
            <a:ext cx="3817559" cy="5400000"/>
          </a:xfrm>
        </p:spPr>
      </p:pic>
    </p:spTree>
    <p:extLst>
      <p:ext uri="{BB962C8B-B14F-4D97-AF65-F5344CB8AC3E}">
        <p14:creationId xmlns:p14="http://schemas.microsoft.com/office/powerpoint/2010/main" val="24079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5" y="260648"/>
            <a:ext cx="8229600" cy="1143000"/>
          </a:xfrm>
        </p:spPr>
        <p:txBody>
          <a:bodyPr/>
          <a:lstStyle/>
          <a:p>
            <a:r>
              <a:rPr lang="cs-CZ" b="1" dirty="0" smtClean="0"/>
              <a:t>Keramická dílna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Keramická dílna vznikla na naší škole </a:t>
            </a:r>
            <a:r>
              <a:rPr lang="cs-CZ" dirty="0" smtClean="0"/>
              <a:t>poměrně nedávno. </a:t>
            </a:r>
            <a:r>
              <a:rPr lang="cs-CZ" dirty="0"/>
              <a:t>Postupně se snažíme dílnu vybavovat, získáváme nové zkušenosti, učíme se práci s novými technikami a materiálem</a:t>
            </a:r>
            <a:r>
              <a:rPr lang="cs-CZ" dirty="0" smtClean="0"/>
              <a:t>.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Do </a:t>
            </a:r>
            <a:r>
              <a:rPr lang="cs-CZ" dirty="0" err="1"/>
              <a:t>minipodniku</a:t>
            </a:r>
            <a:r>
              <a:rPr lang="cs-CZ" dirty="0"/>
              <a:t> </a:t>
            </a:r>
            <a:r>
              <a:rPr lang="cs-CZ" dirty="0" smtClean="0"/>
              <a:t>Keramická dílna jsou zapojeni </a:t>
            </a:r>
            <a:r>
              <a:rPr lang="cs-CZ" dirty="0"/>
              <a:t>žáci věkové kategorie od 6. do 9. </a:t>
            </a:r>
            <a:r>
              <a:rPr lang="cs-CZ" dirty="0" smtClean="0"/>
              <a:t>tříd. Vedoucí </a:t>
            </a:r>
            <a:r>
              <a:rPr lang="cs-CZ" dirty="0"/>
              <a:t>učitel </a:t>
            </a:r>
            <a:r>
              <a:rPr lang="cs-CZ" dirty="0" err="1"/>
              <a:t>minipodniku</a:t>
            </a:r>
            <a:r>
              <a:rPr lang="cs-CZ" dirty="0"/>
              <a:t> se společně s dětmi snaží nacházet nové nápady na keramickou tvorbu a její využití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Žáci vytvořili </a:t>
            </a:r>
            <a:r>
              <a:rPr lang="cs-CZ" dirty="0"/>
              <a:t>sadu </a:t>
            </a:r>
            <a:r>
              <a:rPr lang="cs-CZ" dirty="0" smtClean="0"/>
              <a:t>dárků </a:t>
            </a:r>
            <a:r>
              <a:rPr lang="cs-CZ" dirty="0"/>
              <a:t>bývalým zaměstnancům školy, dále vznikly výrobky s vánoční tématikou, které se žáci pokusili ocenit a nabídli k prodeji na školním Dni otevřených dveří. </a:t>
            </a:r>
          </a:p>
          <a:p>
            <a:pPr marL="0" indent="0">
              <a:buNone/>
            </a:pPr>
            <a:r>
              <a:rPr lang="cs-CZ" sz="2500" dirty="0"/>
              <a:t/>
            </a:r>
            <a:br>
              <a:rPr lang="cs-CZ" sz="2500" dirty="0"/>
            </a:b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22787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Keramická dílna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 smtClean="0"/>
              <a:t>Záměr </a:t>
            </a:r>
            <a:r>
              <a:rPr lang="cs-CZ" b="1" u="sng" dirty="0" err="1" smtClean="0"/>
              <a:t>minipodniku</a:t>
            </a:r>
            <a:endParaRPr lang="cs-CZ" b="1" u="sng" dirty="0" smtClean="0"/>
          </a:p>
          <a:p>
            <a:r>
              <a:rPr lang="cs-CZ" dirty="0" smtClean="0"/>
              <a:t>Tvorba drobných dárkových předmětů</a:t>
            </a:r>
          </a:p>
          <a:p>
            <a:r>
              <a:rPr lang="cs-CZ" dirty="0" smtClean="0"/>
              <a:t>Prezentace a prodej na veřejnosti</a:t>
            </a:r>
          </a:p>
          <a:p>
            <a:r>
              <a:rPr lang="cs-CZ" dirty="0" smtClean="0"/>
              <a:t>Výroba vánočních ozdob – prodej na Dni otevřených dveří</a:t>
            </a:r>
          </a:p>
          <a:p>
            <a:r>
              <a:rPr lang="cs-CZ" dirty="0" smtClean="0"/>
              <a:t>Výroba zvonků, andělů</a:t>
            </a:r>
          </a:p>
          <a:p>
            <a:r>
              <a:rPr lang="cs-CZ" dirty="0" smtClean="0"/>
              <a:t>Výroba šachových figurek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2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Keramická dílna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Vybavení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Keramická smaltovací pec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Hlína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Malířské kroužky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4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80263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„</a:t>
            </a:r>
            <a:r>
              <a:rPr lang="cs-CZ" sz="4000" b="1" dirty="0"/>
              <a:t>Všechno v mém životě souvisí“, zkráceně MINIPODNIKY,</a:t>
            </a:r>
            <a:br>
              <a:rPr lang="cs-CZ" sz="4000" b="1" dirty="0"/>
            </a:br>
            <a:r>
              <a:rPr lang="cs-CZ" sz="4000" b="1" dirty="0"/>
              <a:t>č. CZ.1.07/1.1.00/54.0041</a:t>
            </a:r>
            <a:r>
              <a:rPr lang="cs-CZ" sz="6000" dirty="0"/>
              <a:t>.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1126976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tx1"/>
                </a:solidFill>
              </a:rPr>
              <a:t>Základní škola Mohelnice Mlýnská 1</a:t>
            </a:r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48680"/>
            <a:ext cx="5760720" cy="125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Naše školní keramická pec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1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8573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Výrobky žáků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1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823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Práce ve školní keramické dílně</a:t>
            </a:r>
            <a:endParaRPr lang="cs-CZ" b="1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6" y="2350266"/>
            <a:ext cx="4035829" cy="3025833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6" y="2350266"/>
            <a:ext cx="4035829" cy="3025833"/>
          </a:xfrm>
        </p:spPr>
      </p:pic>
    </p:spTree>
    <p:extLst>
      <p:ext uri="{BB962C8B-B14F-4D97-AF65-F5344CB8AC3E}">
        <p14:creationId xmlns:p14="http://schemas.microsoft.com/office/powerpoint/2010/main" val="393602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Závěr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Vypracovali:</a:t>
            </a:r>
          </a:p>
          <a:p>
            <a:r>
              <a:rPr lang="cs-CZ" dirty="0" smtClean="0"/>
              <a:t>Mgr. Pavel Grünwald</a:t>
            </a:r>
          </a:p>
          <a:p>
            <a:r>
              <a:rPr lang="cs-CZ" dirty="0" smtClean="0"/>
              <a:t>Mgr. Renáta Formánková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5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err="1"/>
              <a:t>Minipodniky</a:t>
            </a:r>
            <a:endParaRPr lang="cs-CZ" sz="4800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Fotografické studio 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2" y="2635525"/>
            <a:ext cx="4039985" cy="3029989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Keramická dílna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21" y="2635525"/>
            <a:ext cx="4039985" cy="3029989"/>
          </a:xfrm>
        </p:spPr>
      </p:pic>
    </p:spTree>
    <p:extLst>
      <p:ext uri="{BB962C8B-B14F-4D97-AF65-F5344CB8AC3E}">
        <p14:creationId xmlns:p14="http://schemas.microsoft.com/office/powerpoint/2010/main" val="77422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Fotografické studio</a:t>
            </a:r>
            <a:endParaRPr lang="cs-CZ" sz="4800" b="1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71338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dirty="0"/>
              <a:t>Hlavním cílem projektu je efektivně a optimálně zasvětit žáky do problematiky </a:t>
            </a:r>
            <a:r>
              <a:rPr lang="cs-CZ" dirty="0" smtClean="0"/>
              <a:t>fotografování tak, aby měli zejména </a:t>
            </a:r>
            <a:r>
              <a:rPr lang="cs-CZ" dirty="0"/>
              <a:t>v rámci </a:t>
            </a:r>
            <a:r>
              <a:rPr lang="cs-CZ" dirty="0" smtClean="0"/>
              <a:t>využití počítačové grafiky možnost získat v </a:t>
            </a:r>
            <a:r>
              <a:rPr lang="cs-CZ" dirty="0"/>
              <a:t>této oblasti praktické zkušenosti, které poté </a:t>
            </a:r>
            <a:r>
              <a:rPr lang="cs-CZ" dirty="0" smtClean="0"/>
              <a:t>mohou </a:t>
            </a:r>
            <a:r>
              <a:rPr lang="cs-CZ" dirty="0"/>
              <a:t>využít </a:t>
            </a:r>
            <a:r>
              <a:rPr lang="cs-CZ" dirty="0" smtClean="0"/>
              <a:t>v </a:t>
            </a:r>
            <a:r>
              <a:rPr lang="cs-CZ" dirty="0"/>
              <a:t>dalším životě. </a:t>
            </a:r>
            <a:endParaRPr lang="cs-CZ" dirty="0" smtClean="0"/>
          </a:p>
          <a:p>
            <a:pPr marL="0" indent="0">
              <a:lnSpc>
                <a:spcPct val="120000"/>
              </a:lnSpc>
              <a:buNone/>
            </a:pPr>
            <a:endParaRPr lang="cs-CZ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cs-CZ" dirty="0" smtClean="0"/>
              <a:t>Cílem je využít </a:t>
            </a:r>
            <a:r>
              <a:rPr lang="cs-CZ" dirty="0"/>
              <a:t>improvizované </a:t>
            </a:r>
            <a:r>
              <a:rPr lang="cs-CZ" dirty="0" smtClean="0"/>
              <a:t>fotografické </a:t>
            </a:r>
            <a:r>
              <a:rPr lang="cs-CZ" dirty="0"/>
              <a:t>studio, kde by se žáci prakticky seznámili s pravidly pořizování fotografií v různých </a:t>
            </a:r>
            <a:r>
              <a:rPr lang="cs-CZ" dirty="0" smtClean="0"/>
              <a:t>situacích a podmínkách. </a:t>
            </a:r>
          </a:p>
          <a:p>
            <a:pPr marL="0" indent="0">
              <a:lnSpc>
                <a:spcPct val="120000"/>
              </a:lnSpc>
              <a:buNone/>
            </a:pPr>
            <a:endParaRPr lang="cs-CZ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cs-CZ" dirty="0" smtClean="0"/>
              <a:t>Práce </a:t>
            </a:r>
            <a:r>
              <a:rPr lang="cs-CZ" dirty="0"/>
              <a:t>žáků a </a:t>
            </a:r>
            <a:r>
              <a:rPr lang="cs-CZ" dirty="0" smtClean="0"/>
              <a:t>výstupy </a:t>
            </a:r>
            <a:r>
              <a:rPr lang="cs-CZ" dirty="0"/>
              <a:t>v </a:t>
            </a:r>
            <a:r>
              <a:rPr lang="cs-CZ" dirty="0" smtClean="0"/>
              <a:t>rámci </a:t>
            </a:r>
            <a:r>
              <a:rPr lang="cs-CZ" dirty="0"/>
              <a:t>tohoto projektu </a:t>
            </a:r>
            <a:r>
              <a:rPr lang="cs-CZ" dirty="0" smtClean="0"/>
              <a:t>budou </a:t>
            </a:r>
            <a:r>
              <a:rPr lang="cs-CZ" dirty="0"/>
              <a:t>prezentovány na školních webových stránkách.</a:t>
            </a:r>
          </a:p>
        </p:txBody>
      </p:sp>
    </p:spTree>
    <p:extLst>
      <p:ext uri="{BB962C8B-B14F-4D97-AF65-F5344CB8AC3E}">
        <p14:creationId xmlns:p14="http://schemas.microsoft.com/office/powerpoint/2010/main" val="80183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Fotografické studio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u="sng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Vybavení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Digitální zrcadlovka + objektiv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Blesk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Studiové blesky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Plátno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Stativ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Stabilizátor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Software – úprava fotografii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13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Fotografické studio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u="sng" dirty="0" smtClean="0"/>
              <a:t>Záměr </a:t>
            </a:r>
            <a:r>
              <a:rPr lang="cs-CZ" b="1" u="sng" dirty="0" err="1" smtClean="0"/>
              <a:t>minipodniku</a:t>
            </a:r>
            <a:endParaRPr lang="cs-CZ" b="1" u="sng" dirty="0" smtClean="0"/>
          </a:p>
          <a:p>
            <a:pPr marL="0" indent="0">
              <a:buNone/>
            </a:pPr>
            <a:endParaRPr lang="cs-CZ" b="1" u="sng" dirty="0" smtClean="0"/>
          </a:p>
          <a:p>
            <a:r>
              <a:rPr lang="cs-CZ" dirty="0" smtClean="0"/>
              <a:t>Tvorba letáků, propagačních materiálů pro organizace a firmy -nabídka/poptávka</a:t>
            </a:r>
          </a:p>
          <a:p>
            <a:r>
              <a:rPr lang="cs-CZ" dirty="0" smtClean="0"/>
              <a:t>Tvorba kalendářů pro veřejnost</a:t>
            </a:r>
          </a:p>
          <a:p>
            <a:r>
              <a:rPr lang="cs-CZ" dirty="0" smtClean="0"/>
              <a:t>Spolupráce s místním tiskem, školním časopisem, práce na školních webových stránkách</a:t>
            </a:r>
          </a:p>
          <a:p>
            <a:r>
              <a:rPr lang="cs-CZ" dirty="0" smtClean="0"/>
              <a:t>Spolupráce se sportovními kluby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446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Práce žáků – úprava fotky + text</a:t>
            </a:r>
            <a:endParaRPr lang="cs-CZ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0956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Úprava barvy fotografií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32331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Auta kolem nás – úprava fotek</a:t>
            </a:r>
            <a:endParaRPr lang="cs-CZ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6539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ystému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402</Words>
  <Application>Microsoft Office PowerPoint</Application>
  <PresentationFormat>Předvádění na obrazovce (4:3)</PresentationFormat>
  <Paragraphs>81</Paragraphs>
  <Slides>23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25" baseType="lpstr">
      <vt:lpstr>Motiv systému Office</vt:lpstr>
      <vt:lpstr>1_Motiv systému Office</vt:lpstr>
      <vt:lpstr>Prezentace aplikace PowerPoint</vt:lpstr>
      <vt:lpstr>„Všechno v mém životě souvisí“, zkráceně MINIPODNIKY, č. CZ.1.07/1.1.00/54.0041.</vt:lpstr>
      <vt:lpstr>Minipodniky</vt:lpstr>
      <vt:lpstr>Fotografické studio</vt:lpstr>
      <vt:lpstr>Fotografické studio</vt:lpstr>
      <vt:lpstr>Fotografické studio</vt:lpstr>
      <vt:lpstr>Práce žáků – úprava fotky + text</vt:lpstr>
      <vt:lpstr>Úprava barvy fotografií</vt:lpstr>
      <vt:lpstr>Auta kolem nás – úprava fotek</vt:lpstr>
      <vt:lpstr>Auta kolem nás – úprava fotek</vt:lpstr>
      <vt:lpstr>Auta kolem nás – úprava fotek</vt:lpstr>
      <vt:lpstr>Rekonstrukce školního hřiště, prezentace na školním webu</vt:lpstr>
      <vt:lpstr>Rekonstrukce školního hřiště, prezentace na školním webu</vt:lpstr>
      <vt:lpstr>Fotografování ml. žáků FBC Mohelnice</vt:lpstr>
      <vt:lpstr>Fotografování ml. žáků FBC Mohelnice</vt:lpstr>
      <vt:lpstr>Kalendář</vt:lpstr>
      <vt:lpstr>Keramická dílna</vt:lpstr>
      <vt:lpstr>Keramická dílna</vt:lpstr>
      <vt:lpstr>Keramická dílna</vt:lpstr>
      <vt:lpstr>Naše školní keramická pec</vt:lpstr>
      <vt:lpstr>Výrobky žáků</vt:lpstr>
      <vt:lpstr>Práce ve školní keramické dílně</vt:lpstr>
      <vt:lpstr>Závěr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„Všechno v mém životě souvisí“, zkráceně MINIPODNIKY, č. CZ.1.07/1.1.00/54.0041.</dc:title>
  <dc:creator>Pavel Grünwald</dc:creator>
  <cp:lastModifiedBy>Mynaříková</cp:lastModifiedBy>
  <cp:revision>24</cp:revision>
  <dcterms:created xsi:type="dcterms:W3CDTF">2015-01-26T22:17:19Z</dcterms:created>
  <dcterms:modified xsi:type="dcterms:W3CDTF">2015-02-10T10:36:33Z</dcterms:modified>
</cp:coreProperties>
</file>