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57" r:id="rId8"/>
    <p:sldId id="262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864774-D8DC-4250-AB1C-03C4C6BE0DC7}" type="datetimeFigureOut">
              <a:rPr lang="cs-CZ" smtClean="0"/>
              <a:t>13.5.2015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909C59-B0BB-487F-9E0B-4594B1D336D8}" type="slidenum">
              <a:rPr lang="cs-CZ" smtClean="0"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4774-D8DC-4250-AB1C-03C4C6BE0DC7}" type="datetimeFigureOut">
              <a:rPr lang="cs-CZ" smtClean="0"/>
              <a:t>13.5.2015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9C59-B0BB-487F-9E0B-4594B1D336D8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4774-D8DC-4250-AB1C-03C4C6BE0DC7}" type="datetimeFigureOut">
              <a:rPr lang="cs-CZ" smtClean="0"/>
              <a:t>13.5.2015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9C59-B0BB-487F-9E0B-4594B1D336D8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4774-D8DC-4250-AB1C-03C4C6BE0DC7}" type="datetimeFigureOut">
              <a:rPr lang="cs-CZ" smtClean="0"/>
              <a:t>13.5.2015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9C59-B0BB-487F-9E0B-4594B1D336D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4774-D8DC-4250-AB1C-03C4C6BE0DC7}" type="datetimeFigureOut">
              <a:rPr lang="cs-CZ" smtClean="0"/>
              <a:t>13.5.2015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9C59-B0BB-487F-9E0B-4594B1D336D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4774-D8DC-4250-AB1C-03C4C6BE0DC7}" type="datetimeFigureOut">
              <a:rPr lang="cs-CZ" smtClean="0"/>
              <a:t>13.5.2015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9C59-B0BB-487F-9E0B-4594B1D336D8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4774-D8DC-4250-AB1C-03C4C6BE0DC7}" type="datetimeFigureOut">
              <a:rPr lang="cs-CZ" smtClean="0"/>
              <a:t>13.5.2015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9C59-B0BB-487F-9E0B-4594B1D336D8}" type="slidenum">
              <a:rPr lang="cs-CZ" smtClean="0"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4774-D8DC-4250-AB1C-03C4C6BE0DC7}" type="datetimeFigureOut">
              <a:rPr lang="cs-CZ" smtClean="0"/>
              <a:t>13.5.2015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9C59-B0BB-487F-9E0B-4594B1D336D8}" type="slidenum">
              <a:rPr lang="cs-CZ" smtClean="0"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4774-D8DC-4250-AB1C-03C4C6BE0DC7}" type="datetimeFigureOut">
              <a:rPr lang="cs-CZ" smtClean="0"/>
              <a:t>13.5.2015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9C59-B0BB-487F-9E0B-4594B1D336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4774-D8DC-4250-AB1C-03C4C6BE0DC7}" type="datetimeFigureOut">
              <a:rPr lang="cs-CZ" smtClean="0"/>
              <a:t>13.5.2015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9C59-B0BB-487F-9E0B-4594B1D336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4774-D8DC-4250-AB1C-03C4C6BE0DC7}" type="datetimeFigureOut">
              <a:rPr lang="cs-CZ" smtClean="0"/>
              <a:t>13.5.2015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9C59-B0BB-487F-9E0B-4594B1D336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D864774-D8DC-4250-AB1C-03C4C6BE0DC7}" type="datetimeFigureOut">
              <a:rPr lang="cs-CZ" smtClean="0"/>
              <a:t>13.5.2015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B909C59-B0BB-487F-9E0B-4594B1D336D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9026" y="548680"/>
            <a:ext cx="7848872" cy="2952328"/>
          </a:xfrm>
        </p:spPr>
        <p:txBody>
          <a:bodyPr>
            <a:noAutofit/>
          </a:bodyPr>
          <a:lstStyle/>
          <a:p>
            <a:r>
              <a:rPr lang="cs-CZ" sz="8800" b="1" dirty="0" smtClean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Chemie v životě člověka</a:t>
            </a:r>
            <a:endParaRPr lang="cs-CZ" sz="8800" b="1" dirty="0">
              <a:solidFill>
                <a:schemeClr val="bg1"/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7884368" cy="213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00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2210173"/>
            <a:ext cx="7745505" cy="3877815"/>
          </a:xfrm>
        </p:spPr>
        <p:txBody>
          <a:bodyPr/>
          <a:lstStyle/>
          <a:p>
            <a:pPr lvl="0"/>
            <a:r>
              <a:rPr lang="cs-CZ" dirty="0"/>
              <a:t>Ve školní laboratoři žáci zkoumali různé druhy mléka a mléčných </a:t>
            </a:r>
            <a:r>
              <a:rPr lang="cs-CZ" dirty="0" smtClean="0"/>
              <a:t>výrobků.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600" dirty="0" smtClean="0">
                <a:solidFill>
                  <a:schemeClr val="tx1"/>
                </a:solidFill>
                <a:latin typeface="Gill Sans Ultra Bold" panose="020B0A02020104020203" pitchFamily="34" charset="-18"/>
              </a:rPr>
              <a:t>Zkoumání</a:t>
            </a:r>
            <a:endParaRPr lang="cs-CZ" sz="6600" dirty="0">
              <a:solidFill>
                <a:schemeClr val="tx1"/>
              </a:solidFill>
              <a:latin typeface="Gill Sans Ultra Bold" panose="020B0A02020104020203" pitchFamily="34" charset="-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3312368" cy="2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3312367" cy="2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Šipka doleva 8"/>
          <p:cNvSpPr/>
          <p:nvPr/>
        </p:nvSpPr>
        <p:spPr>
          <a:xfrm rot="18475218">
            <a:off x="7129175" y="3571796"/>
            <a:ext cx="2013855" cy="11545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SMETANA</a:t>
            </a:r>
            <a:endParaRPr lang="cs-CZ" dirty="0"/>
          </a:p>
        </p:txBody>
      </p:sp>
      <p:sp>
        <p:nvSpPr>
          <p:cNvPr id="10" name="Šipka doprava 9"/>
          <p:cNvSpPr/>
          <p:nvPr/>
        </p:nvSpPr>
        <p:spPr>
          <a:xfrm rot="4814495">
            <a:off x="4439666" y="3295469"/>
            <a:ext cx="2051265" cy="1021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ODSTŘEDĚNÉ MLÉKO</a:t>
            </a:r>
          </a:p>
        </p:txBody>
      </p:sp>
      <p:sp>
        <p:nvSpPr>
          <p:cNvPr id="11" name="Šipka doleva 10"/>
          <p:cNvSpPr/>
          <p:nvPr/>
        </p:nvSpPr>
        <p:spPr>
          <a:xfrm rot="18724693">
            <a:off x="2649231" y="3616277"/>
            <a:ext cx="2110946" cy="10131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POLOTUČNÉ MLÉKO</a:t>
            </a:r>
            <a:endParaRPr lang="cs-CZ" dirty="0"/>
          </a:p>
        </p:txBody>
      </p:sp>
      <p:sp>
        <p:nvSpPr>
          <p:cNvPr id="12" name="Šipka doprava 11"/>
          <p:cNvSpPr/>
          <p:nvPr/>
        </p:nvSpPr>
        <p:spPr>
          <a:xfrm rot="4010174">
            <a:off x="-333956" y="3130013"/>
            <a:ext cx="2088232" cy="1044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PLNOTUČNÉ MLÉKO</a:t>
            </a:r>
          </a:p>
        </p:txBody>
      </p:sp>
    </p:spTree>
    <p:extLst>
      <p:ext uri="{BB962C8B-B14F-4D97-AF65-F5344CB8AC3E}">
        <p14:creationId xmlns:p14="http://schemas.microsoft.com/office/powerpoint/2010/main" val="309691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allAtOnce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0" y="2420888"/>
            <a:ext cx="7745505" cy="3877815"/>
          </a:xfrm>
        </p:spPr>
        <p:txBody>
          <a:bodyPr/>
          <a:lstStyle/>
          <a:p>
            <a:pPr lvl="0"/>
            <a:r>
              <a:rPr lang="cs-CZ" dirty="0"/>
              <a:t>Prováděli srážení mléka</a:t>
            </a:r>
            <a:r>
              <a:rPr lang="cs-CZ" dirty="0" smtClean="0"/>
              <a:t>, filtraci.</a:t>
            </a:r>
          </a:p>
          <a:p>
            <a:r>
              <a:rPr lang="cs-CZ" dirty="0"/>
              <a:t>Separovali kasein – poznávali mléčnou </a:t>
            </a:r>
            <a:r>
              <a:rPr lang="cs-CZ" dirty="0" smtClean="0"/>
              <a:t>bílkovinu.</a:t>
            </a:r>
          </a:p>
          <a:p>
            <a:pPr lvl="0"/>
            <a:r>
              <a:rPr lang="cs-CZ" dirty="0" smtClean="0"/>
              <a:t>Učili </a:t>
            </a:r>
            <a:r>
              <a:rPr lang="cs-CZ" dirty="0"/>
              <a:t>se experimentovat v podmínkách ZŠ – vážení na laboratorních vahách, filtraci, srážecí </a:t>
            </a:r>
            <a:r>
              <a:rPr lang="cs-CZ" dirty="0" smtClean="0"/>
              <a:t>reakce.</a:t>
            </a:r>
            <a:endParaRPr lang="cs-CZ" dirty="0"/>
          </a:p>
          <a:p>
            <a:r>
              <a:rPr lang="cs-CZ" dirty="0" smtClean="0"/>
              <a:t> </a:t>
            </a:r>
            <a:endParaRPr lang="cs-CZ" dirty="0"/>
          </a:p>
          <a:p>
            <a:pPr lvl="0"/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cs-CZ" sz="6600" b="1" dirty="0" smtClean="0">
                <a:solidFill>
                  <a:schemeClr val="tx1"/>
                </a:solidFill>
                <a:latin typeface="Gill Sans Ultra Bold" panose="020B0A02020104020203" pitchFamily="34" charset="-18"/>
              </a:rPr>
              <a:t>Filtrace</a:t>
            </a:r>
            <a:endParaRPr lang="cs-CZ" sz="6600" b="1" dirty="0">
              <a:solidFill>
                <a:schemeClr val="tx1"/>
              </a:solidFill>
              <a:latin typeface="Gill Sans Ultra Bold" panose="020B0A02020104020203" pitchFamily="34" charset="-1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84028"/>
            <a:ext cx="2771943" cy="207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05" y="4207485"/>
            <a:ext cx="2758124" cy="224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113" y="4207485"/>
            <a:ext cx="2976055" cy="223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36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34026" y="2297504"/>
            <a:ext cx="8114438" cy="4373450"/>
          </a:xfrm>
        </p:spPr>
        <p:txBody>
          <a:bodyPr/>
          <a:lstStyle/>
          <a:p>
            <a:pPr lvl="0"/>
            <a:r>
              <a:rPr lang="cs-CZ" dirty="0"/>
              <a:t>Ve školní kuchyňce připravovali čerstvý sýr</a:t>
            </a:r>
            <a:r>
              <a:rPr lang="cs-CZ" dirty="0" smtClean="0"/>
              <a:t>, stloukali </a:t>
            </a:r>
            <a:r>
              <a:rPr lang="cs-CZ" dirty="0"/>
              <a:t>domácí </a:t>
            </a:r>
            <a:r>
              <a:rPr lang="cs-CZ" dirty="0" smtClean="0"/>
              <a:t>máslo.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0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                                  </a:t>
            </a:r>
            <a:r>
              <a:rPr lang="cs-CZ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HOTOVO</a:t>
            </a:r>
            <a:r>
              <a:rPr lang="cs-CZ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!!!!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Gill Sans Ultra Bold" panose="020B0A02020104020203" pitchFamily="34" charset="-18"/>
              </a:rPr>
              <a:t>Práce v </a:t>
            </a:r>
            <a:r>
              <a:rPr lang="cs-CZ" dirty="0" err="1" smtClean="0">
                <a:solidFill>
                  <a:schemeClr val="tx1"/>
                </a:solidFill>
                <a:latin typeface="Gill Sans Ultra Bold" panose="020B0A02020104020203" pitchFamily="34" charset="-18"/>
              </a:rPr>
              <a:t>kuchiňce</a:t>
            </a:r>
            <a:endParaRPr lang="cs-CZ" dirty="0">
              <a:solidFill>
                <a:schemeClr val="tx1"/>
              </a:solidFill>
              <a:latin typeface="Gill Sans Ultra Bold" panose="020B0A02020104020203" pitchFamily="34" charset="-1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8560" flipV="1">
            <a:off x="201647" y="3292437"/>
            <a:ext cx="2517259" cy="188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1506" flipH="1">
            <a:off x="6500843" y="3150927"/>
            <a:ext cx="2304256" cy="172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7570">
            <a:off x="6323918" y="5020651"/>
            <a:ext cx="1902409" cy="142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5212">
            <a:off x="1126685" y="5246936"/>
            <a:ext cx="1872208" cy="140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861" y="3253737"/>
            <a:ext cx="2894858" cy="217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11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-připravovali jsme si ve skupinách zdravé </a:t>
            </a:r>
            <a:r>
              <a:rPr lang="cs-CZ" dirty="0" smtClean="0"/>
              <a:t>koktejly</a:t>
            </a:r>
            <a:r>
              <a:rPr lang="cs-CZ" dirty="0" smtClean="0"/>
              <a:t>, tvarohovou </a:t>
            </a:r>
            <a:r>
              <a:rPr lang="cs-CZ" dirty="0"/>
              <a:t>pomazánku</a:t>
            </a:r>
            <a:r>
              <a:rPr lang="cs-CZ" dirty="0" smtClean="0"/>
              <a:t>, tvarohové </a:t>
            </a:r>
            <a:r>
              <a:rPr lang="cs-CZ" dirty="0"/>
              <a:t>tyčky</a:t>
            </a:r>
            <a:r>
              <a:rPr lang="cs-CZ" dirty="0" smtClean="0"/>
              <a:t>, kefírovou </a:t>
            </a:r>
            <a:r>
              <a:rPr lang="cs-CZ" dirty="0"/>
              <a:t>bábovku</a:t>
            </a:r>
            <a:r>
              <a:rPr lang="cs-CZ" dirty="0" smtClean="0"/>
              <a:t>, zmrzlinu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600" b="1" dirty="0" smtClean="0">
                <a:solidFill>
                  <a:schemeClr val="tx1"/>
                </a:solidFill>
                <a:latin typeface="Gill Sans Ultra Bold" panose="020B0A02020104020203" pitchFamily="34" charset="-18"/>
              </a:rPr>
              <a:t>Kuchaři</a:t>
            </a:r>
            <a:endParaRPr lang="cs-CZ" sz="6600" b="1" dirty="0">
              <a:solidFill>
                <a:schemeClr val="tx1"/>
              </a:solidFill>
              <a:latin typeface="Gill Sans Ultra Bold" panose="020B0A02020104020203" pitchFamily="34" charset="-1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93738"/>
            <a:ext cx="2088232" cy="297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615" y="4109248"/>
            <a:ext cx="2806540" cy="194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3322779" cy="248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25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2276871"/>
            <a:ext cx="8784976" cy="4392489"/>
          </a:xfrm>
        </p:spPr>
        <p:txBody>
          <a:bodyPr numCol="3">
            <a:normAutofit/>
          </a:bodyPr>
          <a:lstStyle/>
          <a:p>
            <a:pPr marL="411480" lvl="1" indent="0">
              <a:buNone/>
            </a:pPr>
            <a:r>
              <a:rPr lang="cs-CZ" sz="2000" dirty="0" smtClean="0"/>
              <a:t>Ve </a:t>
            </a:r>
            <a:r>
              <a:rPr lang="cs-CZ" sz="2000" dirty="0" smtClean="0"/>
              <a:t>spolupráci s</a:t>
            </a:r>
            <a:r>
              <a:rPr lang="cs-CZ" sz="2000" dirty="0" smtClean="0"/>
              <a:t> </a:t>
            </a:r>
            <a:r>
              <a:rPr lang="cs-CZ" sz="2000" dirty="0" err="1" smtClean="0"/>
              <a:t>MVDr.Š.Osičkovou</a:t>
            </a:r>
            <a:r>
              <a:rPr lang="cs-CZ" sz="2000" dirty="0" smtClean="0"/>
              <a:t> se naučili vyrábět sýry – </a:t>
            </a:r>
            <a:r>
              <a:rPr lang="cs-CZ" sz="2000" dirty="0" err="1" smtClean="0"/>
              <a:t>korbačiky</a:t>
            </a:r>
            <a:r>
              <a:rPr lang="cs-CZ" sz="2000" dirty="0" smtClean="0"/>
              <a:t>.</a:t>
            </a:r>
          </a:p>
          <a:p>
            <a:pPr lvl="0"/>
            <a:endParaRPr lang="cs-CZ" sz="2200" dirty="0" smtClean="0"/>
          </a:p>
          <a:p>
            <a:pPr lvl="0"/>
            <a:r>
              <a:rPr lang="cs-CZ" sz="2200" dirty="0" smtClean="0"/>
              <a:t>Na školním jarmarku výrobu sýrů předváděli  na veřejnosti pod vedením </a:t>
            </a:r>
            <a:r>
              <a:rPr lang="cs-CZ" sz="2200" dirty="0" err="1" smtClean="0"/>
              <a:t>MVDr.Š.Osičkové</a:t>
            </a:r>
            <a:r>
              <a:rPr lang="cs-CZ" sz="2200" dirty="0" smtClean="0"/>
              <a:t>.</a:t>
            </a:r>
          </a:p>
          <a:p>
            <a:pPr lvl="0"/>
            <a:endParaRPr lang="cs-CZ" sz="2200" dirty="0" smtClean="0"/>
          </a:p>
          <a:p>
            <a:pPr marL="0" lvl="0" indent="0">
              <a:buNone/>
            </a:pPr>
            <a:endParaRPr lang="cs-CZ" sz="2200" dirty="0"/>
          </a:p>
          <a:p>
            <a:pPr lvl="0"/>
            <a:endParaRPr lang="cs-CZ" sz="2200" dirty="0"/>
          </a:p>
          <a:p>
            <a:endParaRPr lang="cs-CZ" sz="2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600" dirty="0" smtClean="0">
                <a:solidFill>
                  <a:schemeClr val="tx1"/>
                </a:solidFill>
                <a:latin typeface="Gill Sans Ultra Bold" panose="020B0A02020104020203" pitchFamily="34" charset="-18"/>
              </a:rPr>
              <a:t>Podnikání</a:t>
            </a:r>
            <a:endParaRPr lang="cs-CZ" sz="6600" dirty="0">
              <a:solidFill>
                <a:schemeClr val="tx1"/>
              </a:solidFill>
              <a:latin typeface="Gill Sans Ultra Bold" panose="020B0A02020104020203" pitchFamily="34" charset="-1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17" y="1916832"/>
            <a:ext cx="2909335" cy="232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18" y="4239937"/>
            <a:ext cx="2909334" cy="228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03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Začali jsme od začátku. Navštívili jsme hospodářství Nový Dvůr u Červenky.</a:t>
            </a:r>
          </a:p>
          <a:p>
            <a:r>
              <a:rPr lang="cs-CZ" dirty="0"/>
              <a:t>Žáci viděli prvovýrobu </a:t>
            </a:r>
            <a:r>
              <a:rPr lang="cs-CZ" dirty="0" smtClean="0"/>
              <a:t>mléka, výrobu sýrů, tvarohu, jogurtů, pasterizaci mléka. Viděli také venkov.</a:t>
            </a:r>
            <a:endParaRPr lang="cs-CZ" dirty="0"/>
          </a:p>
          <a:p>
            <a:pPr lvl="0"/>
            <a:endParaRPr lang="cs-CZ" dirty="0" smtClean="0"/>
          </a:p>
          <a:p>
            <a:pPr lvl="0"/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cs-CZ" sz="6600" dirty="0" smtClean="0">
                <a:solidFill>
                  <a:schemeClr val="tx1"/>
                </a:solidFill>
                <a:latin typeface="Gill Sans Ultra Bold" panose="020B0A02020104020203" pitchFamily="34" charset="-18"/>
              </a:rPr>
              <a:t>Výlet</a:t>
            </a:r>
            <a:endParaRPr lang="cs-CZ" sz="6600" dirty="0">
              <a:solidFill>
                <a:schemeClr val="tx1"/>
              </a:solidFill>
              <a:latin typeface="Gill Sans Ultra Bold" panose="020B0A02020104020203" pitchFamily="34" charset="-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62075"/>
            <a:ext cx="3156520" cy="236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66" y="4162074"/>
            <a:ext cx="3156521" cy="236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61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Gill Sans Ultra Bold" panose="020B0A02020104020203" pitchFamily="34" charset="-18"/>
              </a:rPr>
              <a:t>Nejlepší exkurze</a:t>
            </a:r>
            <a:endParaRPr lang="cs-CZ" b="1" dirty="0">
              <a:solidFill>
                <a:schemeClr val="tx1"/>
              </a:solidFill>
              <a:latin typeface="Gill Sans Ultra Bold" panose="020B0A02020104020203" pitchFamily="34" charset="-18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83568" y="2204864"/>
            <a:ext cx="7745505" cy="4388841"/>
          </a:xfrm>
        </p:spPr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avštívili </a:t>
            </a:r>
            <a:r>
              <a:rPr lang="cs-CZ" dirty="0"/>
              <a:t>jsme </a:t>
            </a:r>
            <a:r>
              <a:rPr lang="cs-CZ" dirty="0" err="1"/>
              <a:t>Marlenku</a:t>
            </a:r>
            <a:r>
              <a:rPr lang="cs-CZ" dirty="0"/>
              <a:t> s.r.o. ve </a:t>
            </a:r>
            <a:r>
              <a:rPr lang="cs-CZ" dirty="0" smtClean="0"/>
              <a:t>Frýdku-Místku.</a:t>
            </a:r>
          </a:p>
          <a:p>
            <a:r>
              <a:rPr lang="cs-CZ" dirty="0" smtClean="0"/>
              <a:t>Dostali jsme ochutnávku všech výrobků. Žákům moc chutnalo a byli z exkurze nadšení.</a:t>
            </a:r>
            <a:endParaRPr lang="cs-CZ" dirty="0"/>
          </a:p>
          <a:p>
            <a:endParaRPr lang="cs-CZ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559" y="3290454"/>
            <a:ext cx="3053929" cy="330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30728"/>
            <a:ext cx="27622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3" y="4725144"/>
            <a:ext cx="2664296" cy="199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92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Děkujeme </a:t>
            </a:r>
            <a:r>
              <a:rPr lang="cs-CZ" sz="4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za pozornost</a:t>
            </a:r>
            <a:endParaRPr lang="cs-CZ" sz="48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600" b="1" dirty="0" smtClean="0">
                <a:solidFill>
                  <a:schemeClr val="tx1"/>
                </a:solidFill>
                <a:latin typeface="Gill Sans Ultra Bold" panose="020B0A02020104020203" pitchFamily="34" charset="-18"/>
              </a:rPr>
              <a:t>Konec</a:t>
            </a:r>
            <a:endParaRPr lang="cs-CZ" sz="6600" b="1" dirty="0">
              <a:solidFill>
                <a:schemeClr val="tx1"/>
              </a:solidFill>
              <a:latin typeface="Gill Sans Ultra Bold" panose="020B0A02020104020203" pitchFamily="34" charset="-1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34777"/>
            <a:ext cx="3456384" cy="296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73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199</TotalTime>
  <Words>149</Words>
  <Application>Microsoft Office PowerPoint</Application>
  <PresentationFormat>Předvádění na obrazovce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Tvrdý obal</vt:lpstr>
      <vt:lpstr>Chemie v životě člověka</vt:lpstr>
      <vt:lpstr>Zkoumání</vt:lpstr>
      <vt:lpstr>Filtrace</vt:lpstr>
      <vt:lpstr>Práce v kuchiňce</vt:lpstr>
      <vt:lpstr>Kuchaři</vt:lpstr>
      <vt:lpstr>Podnikání</vt:lpstr>
      <vt:lpstr>Výlet</vt:lpstr>
      <vt:lpstr>Nejlepší exkurze</vt:lpstr>
      <vt:lpstr>Konec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Chemie v životě člověka</dc:title>
  <dc:creator>Adam Krejčí</dc:creator>
  <cp:lastModifiedBy>Zuzana Absolonová</cp:lastModifiedBy>
  <cp:revision>18</cp:revision>
  <dcterms:created xsi:type="dcterms:W3CDTF">2015-04-27T11:56:27Z</dcterms:created>
  <dcterms:modified xsi:type="dcterms:W3CDTF">2015-05-13T06:21:49Z</dcterms:modified>
</cp:coreProperties>
</file>