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6" r:id="rId3"/>
    <p:sldId id="280" r:id="rId4"/>
    <p:sldId id="304" r:id="rId5"/>
    <p:sldId id="305" r:id="rId6"/>
    <p:sldId id="295" r:id="rId7"/>
    <p:sldId id="296" r:id="rId8"/>
    <p:sldId id="298" r:id="rId9"/>
    <p:sldId id="307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58" autoAdjust="0"/>
  </p:normalViewPr>
  <p:slideViewPr>
    <p:cSldViewPr>
      <p:cViewPr varScale="1">
        <p:scale>
          <a:sx n="55" d="100"/>
          <a:sy n="55" d="100"/>
        </p:scale>
        <p:origin x="78" y="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8D5B5-AA7A-4267-9351-D758ABC9F93B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D6E83-F6D4-4347-A918-2DB7BBB254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2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13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332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325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18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2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05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1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69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78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9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5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45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9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39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04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6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5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EF70-AB20-49F8-AE2A-60DD5592F646}" type="datetimeFigureOut">
              <a:rPr lang="cs-CZ" smtClean="0"/>
              <a:pPr/>
              <a:t>13.5.2015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9005-31FA-4FB3-A6BB-DEE77C43E39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7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info@aceducation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28" name="Picture 4" descr="66ca8ebe0673c9fd9cbf86d7c774f581-abstract-design-background-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2" y="1687534"/>
            <a:ext cx="597169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4355974" y="1687534"/>
            <a:ext cx="475517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Název projektu: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Všechno v mém životě souvisí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„MINIPODNIKY“</a:t>
            </a:r>
            <a:endParaRPr lang="cs-CZ" altLang="cs-CZ" b="1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Registrační  číslo: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CZ.1.07/1.1.00/54.0041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i="1" u="sng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PODNIKÁNÍ</a:t>
            </a:r>
            <a:endParaRPr lang="cs-CZ" sz="2800" b="1" i="1" u="sng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7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1547664" y="1632971"/>
            <a:ext cx="6192688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9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8" name="Obrázek 17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9208" y="1917259"/>
            <a:ext cx="861702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Každý podnikatelský subjekt má zpracován podnikatelský záměr, který obsahuje přehled všech nákladů a tržeb, přičemž se očekává, že nebude podnikání ve ztrátě.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Pro mini podniky jsme zpracovali dotazníky ve kterých jsou rozepsány nákladové položky jednotlivých podniků.</a:t>
            </a:r>
            <a:endParaRPr lang="cs-CZ" sz="2400" dirty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0" y="1355784"/>
            <a:ext cx="65639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Shrnutí výsledků dotazníků:</a:t>
            </a:r>
          </a:p>
        </p:txBody>
      </p:sp>
    </p:spTree>
    <p:extLst>
      <p:ext uri="{BB962C8B-B14F-4D97-AF65-F5344CB8AC3E}">
        <p14:creationId xmlns:p14="http://schemas.microsoft.com/office/powerpoint/2010/main" val="4200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-119756" y="1395925"/>
            <a:ext cx="65639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Shrnutí výsledků dotazníků: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9208" y="1917259"/>
            <a:ext cx="8617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Dotazník týkající se výše nákladů vyplnilo celkem </a:t>
            </a:r>
            <a:r>
              <a:rPr lang="cs-CZ" sz="2400" b="1" dirty="0" smtClean="0"/>
              <a:t>40 </a:t>
            </a:r>
            <a:r>
              <a:rPr lang="cs-CZ" sz="2400" dirty="0" smtClean="0"/>
              <a:t>mini podniků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b="1" dirty="0" smtClean="0"/>
              <a:t>7 z 40 </a:t>
            </a:r>
            <a:r>
              <a:rPr lang="cs-CZ" sz="2400" dirty="0" smtClean="0"/>
              <a:t>mini podniků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potřeba navýšení pedagogických pracovníků </a:t>
            </a:r>
            <a:r>
              <a:rPr lang="cs-CZ" sz="2400" b="1" dirty="0" smtClean="0"/>
              <a:t>o +1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b="1" dirty="0" smtClean="0"/>
              <a:t>2 z 40 </a:t>
            </a:r>
            <a:r>
              <a:rPr lang="cs-CZ" sz="2400" dirty="0" smtClean="0"/>
              <a:t>mini podniků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potřeba navýšení pedagogických pracovníků </a:t>
            </a:r>
            <a:r>
              <a:rPr lang="cs-CZ" sz="2400" b="1" dirty="0" smtClean="0"/>
              <a:t>o +2</a:t>
            </a:r>
            <a:endParaRPr lang="cs-CZ" sz="2800" b="1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12637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Položky dotazníku mini podniku 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24680"/>
              </p:ext>
            </p:extLst>
          </p:nvPr>
        </p:nvGraphicFramePr>
        <p:xfrm>
          <a:off x="751703" y="1788512"/>
          <a:ext cx="7696362" cy="406651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848181"/>
                <a:gridCol w="3848181"/>
              </a:tblGrid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Položka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Položka</a:t>
                      </a:r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Elektřina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Ostatní materiál</a:t>
                      </a:r>
                      <a:endParaRPr lang="cs-CZ" sz="1600" dirty="0"/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Voda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Komunikace – internet, telefon</a:t>
                      </a:r>
                      <a:endParaRPr lang="cs-CZ" sz="1600" dirty="0"/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Topení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Doprava</a:t>
                      </a:r>
                      <a:endParaRPr lang="cs-CZ" sz="1600" dirty="0"/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Nájem</a:t>
                      </a:r>
                      <a:r>
                        <a:rPr lang="cs-CZ" sz="1600" baseline="0" dirty="0" smtClean="0"/>
                        <a:t> prostor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Nářadí</a:t>
                      </a:r>
                      <a:endParaRPr lang="cs-CZ" sz="1600" dirty="0"/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Mzdy pedagogických pracovníků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Exkurze</a:t>
                      </a:r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Úklid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Režijní náklady</a:t>
                      </a:r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Spotřební materiál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Pomůcky</a:t>
                      </a:r>
                    </a:p>
                  </a:txBody>
                  <a:tcPr anchor="ctr"/>
                </a:tc>
              </a:tr>
              <a:tr h="45183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Výrobní materiál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1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12637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Položky dotazníku mini podniku :</a:t>
            </a:r>
            <a:endParaRPr lang="cs-CZ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81554"/>
              </p:ext>
            </p:extLst>
          </p:nvPr>
        </p:nvGraphicFramePr>
        <p:xfrm>
          <a:off x="90264" y="1640125"/>
          <a:ext cx="8946232" cy="421490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29654"/>
                <a:gridCol w="1743462"/>
                <a:gridCol w="2684784"/>
                <a:gridCol w="1788332"/>
              </a:tblGrid>
              <a:tr h="74237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Položka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Podíl na celkových nákladech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Podíl na celkových nákladech</a:t>
                      </a:r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Elektrická energii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1,40 %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Ostatní materiál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2,79 %</a:t>
                      </a:r>
                      <a:endParaRPr lang="cs-CZ" sz="1600" dirty="0"/>
                    </a:p>
                  </a:txBody>
                  <a:tcPr anchor="ctr"/>
                </a:tc>
              </a:tr>
              <a:tr h="5505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Voda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0,31 %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Komunikace – internet, telefon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0,37 %</a:t>
                      </a:r>
                      <a:endParaRPr lang="cs-CZ" sz="1600" dirty="0"/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Topení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1,16 %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Doprava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0,00 %</a:t>
                      </a:r>
                      <a:endParaRPr lang="cs-CZ" sz="1600" dirty="0"/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Nájem</a:t>
                      </a:r>
                      <a:r>
                        <a:rPr lang="cs-CZ" sz="1600" baseline="0" dirty="0" smtClean="0"/>
                        <a:t> prostor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0,00 %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Nářadí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0,49 %</a:t>
                      </a:r>
                      <a:endParaRPr lang="cs-CZ" sz="1600" dirty="0"/>
                    </a:p>
                  </a:txBody>
                  <a:tcPr anchor="ctr"/>
                </a:tc>
              </a:tr>
              <a:tr h="5505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Mzdy pedagogických pracovníků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11,48 %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Exkurze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33,21 %</a:t>
                      </a:r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Úklid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0,69 %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Režijní náklady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3,95 %</a:t>
                      </a:r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Spotřební materiál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5,58 %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Pomůcky/Zařízení/Stroje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2,11 %</a:t>
                      </a:r>
                    </a:p>
                  </a:txBody>
                  <a:tcPr anchor="ctr"/>
                </a:tc>
              </a:tr>
              <a:tr h="38571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Výrobní materiál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36,46 %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7768" y="1332484"/>
            <a:ext cx="55446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Výsledky dotazníků: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7504" y="2188267"/>
            <a:ext cx="8617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Průměrné měsíční náklady mini podniku		23 195 Kč/měsíc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400" dirty="0" smtClean="0"/>
              <a:t>Průměrné měsíční náklady na žáka 		1 248 Kč/měsíc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sz="2400" dirty="0" smtClean="0"/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7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766" y="1320633"/>
            <a:ext cx="87045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Výsledky dotazníků dle typu mini podniku: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97768" y="1905408"/>
            <a:ext cx="8617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Průměrné měsíční náklady jednotlivých typů mini podniku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err="1" smtClean="0"/>
              <a:t>Kovo</a:t>
            </a:r>
            <a:r>
              <a:rPr lang="cs-CZ" dirty="0" smtClean="0"/>
              <a:t>/Dřevo			29 604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Keramika				29 336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Cestovní kancelář			27 875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Časopis				20 787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Arboretum/Ekologie			19 925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Šití				19 225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Fit				16 950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Reklama 				16 853 Kč/měsíc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Hudební studio			14 660 Kč/měsíc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1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1166518"/>
            <a:ext cx="894623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další náklady v reálném podnikatelském prostředí: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513865"/>
            <a:ext cx="84192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Pojištění (odpovědnosti zaměstnavatele, pojištění majetku, povinné ručení);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Daně (Daň z přijmu, daň z přidané hodnoty, daň z nemovitosti);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Provozování webového portálu;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Ekonomické služby – účetnictví, daňové a ekonomické poradenství;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Cestovní náklady;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Servis počítačů a počítačové sítě;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Licence za software, počítačové programy a aplikace;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Finanční náklady – poplatky za vedení účtu;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Náklady na vzdělávání zaměstnanců, školení a semináře;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Benefity (stravenky, příspěvky na penzijní připojištění, životní pojištění);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Ostatní poplatky.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2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7768" y="1203462"/>
            <a:ext cx="86227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závěr: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7768" y="1905408"/>
            <a:ext cx="8617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Náklady na provoz podniku jsou v reálném životě hrazeny z tržeb za výrobky a služby, pokud mini podniky nemají příjmy, je třeba jejich činnost vnímat jako službu.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Náklady na tuto službu pak lze hradit z: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dotací,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sponzorováním provozovatele nebo zřizovatele školy nebo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reklamou od podnikatelských subjektům či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cs-CZ" dirty="0" smtClean="0"/>
              <a:t>výběrem příspěvků od rodičů žáků.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dirty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dirty="0" smtClean="0"/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661</Words>
  <Application>Microsoft Office PowerPoint</Application>
  <PresentationFormat>Předvádění na obrazovce (4:3)</PresentationFormat>
  <Paragraphs>183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NSC-Kornout3</dc:creator>
  <cp:lastModifiedBy>Havířová Michaela, Ing.</cp:lastModifiedBy>
  <cp:revision>137</cp:revision>
  <dcterms:created xsi:type="dcterms:W3CDTF">2014-09-25T11:37:26Z</dcterms:created>
  <dcterms:modified xsi:type="dcterms:W3CDTF">2015-05-13T07:15:40Z</dcterms:modified>
</cp:coreProperties>
</file>