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42" r:id="rId3"/>
    <p:sldId id="343" r:id="rId4"/>
    <p:sldId id="344" r:id="rId5"/>
    <p:sldId id="345" r:id="rId6"/>
    <p:sldId id="346" r:id="rId7"/>
    <p:sldId id="318" r:id="rId8"/>
    <p:sldId id="259" r:id="rId9"/>
    <p:sldId id="333" r:id="rId10"/>
    <p:sldId id="331" r:id="rId11"/>
    <p:sldId id="335" r:id="rId12"/>
    <p:sldId id="336" r:id="rId13"/>
    <p:sldId id="334" r:id="rId14"/>
    <p:sldId id="332" r:id="rId15"/>
    <p:sldId id="329" r:id="rId16"/>
    <p:sldId id="322" r:id="rId17"/>
    <p:sldId id="323" r:id="rId18"/>
    <p:sldId id="325" r:id="rId19"/>
    <p:sldId id="324" r:id="rId20"/>
    <p:sldId id="319" r:id="rId21"/>
    <p:sldId id="326" r:id="rId22"/>
    <p:sldId id="327" r:id="rId23"/>
    <p:sldId id="317" r:id="rId24"/>
    <p:sldId id="321" r:id="rId25"/>
    <p:sldId id="302" r:id="rId26"/>
    <p:sldId id="303" r:id="rId27"/>
    <p:sldId id="330" r:id="rId28"/>
    <p:sldId id="304" r:id="rId29"/>
    <p:sldId id="305" r:id="rId30"/>
    <p:sldId id="339" r:id="rId31"/>
    <p:sldId id="328" r:id="rId32"/>
    <p:sldId id="301" r:id="rId33"/>
    <p:sldId id="290" r:id="rId34"/>
    <p:sldId id="291" r:id="rId35"/>
    <p:sldId id="292" r:id="rId36"/>
    <p:sldId id="293" r:id="rId37"/>
    <p:sldId id="295" r:id="rId38"/>
    <p:sldId id="296" r:id="rId39"/>
    <p:sldId id="298" r:id="rId40"/>
    <p:sldId id="299" r:id="rId41"/>
    <p:sldId id="258" r:id="rId42"/>
    <p:sldId id="266" r:id="rId4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9815" autoAdjust="0"/>
  </p:normalViewPr>
  <p:slideViewPr>
    <p:cSldViewPr>
      <p:cViewPr>
        <p:scale>
          <a:sx n="77" d="100"/>
          <a:sy n="77" d="100"/>
        </p:scale>
        <p:origin x="-176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610" y="15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8D5B5-AA7A-4267-9351-D758ABC9F93B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6E83-F6D4-4347-A918-2DB7BBB254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24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258355" y="4650634"/>
            <a:ext cx="6352339" cy="3697061"/>
          </a:xfrm>
        </p:spPr>
        <p:txBody>
          <a:bodyPr/>
          <a:lstStyle/>
          <a:p>
            <a:r>
              <a:rPr lang="cs-CZ" dirty="0"/>
              <a:t>.. Dotační projekty mají specifika</a:t>
            </a:r>
          </a:p>
          <a:p>
            <a:endParaRPr lang="cs-CZ" dirty="0"/>
          </a:p>
          <a:p>
            <a:pPr indent="457200">
              <a:lnSpc>
                <a:spcPct val="150000"/>
              </a:lnSpc>
            </a:pPr>
            <a:r>
              <a:rPr lang="cs-CZ" dirty="0"/>
              <a:t>	</a:t>
            </a:r>
            <a:r>
              <a:rPr lang="cs-CZ" dirty="0" smtClean="0"/>
              <a:t>b</a:t>
            </a:r>
            <a:r>
              <a:rPr lang="cs-CZ" dirty="0"/>
              <a:t>) nakládání s veřejnými penězi.</a:t>
            </a:r>
          </a:p>
          <a:p>
            <a:pPr indent="457200">
              <a:lnSpc>
                <a:spcPct val="150000"/>
              </a:lnSpc>
            </a:pPr>
            <a:r>
              <a:rPr lang="cs-CZ" dirty="0"/>
              <a:t>	c) vznik hodnoty pro </a:t>
            </a:r>
            <a:r>
              <a:rPr lang="cs-CZ" dirty="0" smtClean="0"/>
              <a:t>společnost -přínos </a:t>
            </a:r>
            <a:r>
              <a:rPr lang="cs-CZ" dirty="0"/>
              <a:t>v podobě zvýšení </a:t>
            </a:r>
            <a:r>
              <a:rPr lang="cs-CZ" dirty="0" smtClean="0"/>
              <a:t>vzdělanosti </a:t>
            </a:r>
            <a:r>
              <a:rPr lang="cs-CZ" dirty="0"/>
              <a:t>v regionu</a:t>
            </a:r>
          </a:p>
          <a:p>
            <a:pPr indent="457200">
              <a:lnSpc>
                <a:spcPct val="150000"/>
              </a:lnSpc>
            </a:pPr>
            <a:r>
              <a:rPr lang="cs-CZ" dirty="0"/>
              <a:t>	e) </a:t>
            </a:r>
            <a:r>
              <a:rPr lang="cs-CZ" b="1" dirty="0"/>
              <a:t>projektem  lze zkoumat různé cesty v řešení i systémových problémů 	ve vzdělávání,  a v činnostech veřejné správy</a:t>
            </a:r>
          </a:p>
          <a:p>
            <a:pPr indent="457200">
              <a:lnSpc>
                <a:spcPct val="150000"/>
              </a:lnSpc>
            </a:pPr>
            <a:r>
              <a:rPr lang="cs-CZ" dirty="0"/>
              <a:t>	f) projekty je možné vnímat jako nástroje pozitivní změny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Poděkováníz</a:t>
            </a:r>
            <a:r>
              <a:rPr lang="cs-CZ" dirty="0" smtClean="0"/>
              <a:t> a </a:t>
            </a:r>
            <a:r>
              <a:rPr lang="cs-CZ" dirty="0"/>
              <a:t>osobní nasazení pedagogů a poděkování ředitelům, že celou realizaci </a:t>
            </a:r>
            <a:r>
              <a:rPr lang="cs-CZ" dirty="0" smtClean="0"/>
              <a:t>umožnili– </a:t>
            </a:r>
            <a:r>
              <a:rPr lang="cs-CZ" dirty="0"/>
              <a:t>placení vstupného ze svého apod., vymezení časového prostoru na exkurze a setkávání, shovívavost s problémy.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r>
              <a:rPr lang="cs-CZ" dirty="0" smtClean="0"/>
              <a:t>DOTACE na žáka.. Byla projednávána a měla by se měnit na DOTACI na třídu … zatím se o tom hovořilo v souvislosti se středními školami</a:t>
            </a:r>
          </a:p>
          <a:p>
            <a:endParaRPr lang="cs-CZ" dirty="0"/>
          </a:p>
          <a:p>
            <a:r>
              <a:rPr lang="cs-CZ" dirty="0" smtClean="0"/>
              <a:t>Správné zacílení vzdělávací cesty = úspora veřejných prostředků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má být projekt úspěšný musí se  projektový tým ztotožnit s jeho cílem….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MAS </a:t>
            </a:r>
          </a:p>
          <a:p>
            <a:r>
              <a:rPr lang="cs-CZ" dirty="0"/>
              <a:t> </a:t>
            </a:r>
            <a:r>
              <a:rPr lang="cs-CZ" dirty="0" smtClean="0"/>
              <a:t>a animační činnosti , spolupráce firem </a:t>
            </a:r>
          </a:p>
          <a:p>
            <a:r>
              <a:rPr lang="cs-CZ" dirty="0"/>
              <a:t> </a:t>
            </a:r>
            <a:r>
              <a:rPr lang="cs-CZ" dirty="0" smtClean="0"/>
              <a:t>dodržení poměru zastoupení skupiny žádná zájmová skupina nesmí mít víc jak 49 %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Důležité je v tuto chvíli zajistit propojení zjištěných potřeb do zpracovávaných strategie na úrovní MAS – MAP základní školy</a:t>
            </a:r>
          </a:p>
          <a:p>
            <a:r>
              <a:rPr lang="cs-CZ" dirty="0" smtClean="0"/>
              <a:t>KAP .. Střední školy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Typy dotačních programů : </a:t>
            </a:r>
          </a:p>
          <a:p>
            <a:endParaRPr lang="cs-CZ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Integrovaný regionální operační program (IROP)</a:t>
            </a:r>
          </a:p>
          <a:p>
            <a:r>
              <a:rPr lang="cs-CZ" i="1" dirty="0"/>
              <a:t>Výstavba, přístavba a rekonstrukce objektů základních škol a jejich vybavení.</a:t>
            </a:r>
          </a:p>
          <a:p>
            <a:r>
              <a:rPr lang="cs-CZ" i="1" dirty="0" err="1"/>
              <a:t>infrstrutkura</a:t>
            </a:r>
            <a:endParaRPr lang="cs-CZ" i="1" dirty="0"/>
          </a:p>
          <a:p>
            <a:r>
              <a:rPr lang="cs-CZ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OP Výzkum, vývoj, vzdělávání</a:t>
            </a:r>
          </a:p>
          <a:p>
            <a:r>
              <a:rPr lang="cs-CZ" b="1" dirty="0"/>
              <a:t>Podpora profesního rozvoje pedagogických pracovníků.</a:t>
            </a:r>
          </a:p>
          <a:p>
            <a:r>
              <a:rPr lang="cs-CZ" i="1" dirty="0"/>
              <a:t>Plánování a realizace dlouhodobého vzdělávání pedagogických pracovníků, metodické vedení.</a:t>
            </a:r>
          </a:p>
          <a:p>
            <a:r>
              <a:rPr lang="cs-CZ" b="1" dirty="0"/>
              <a:t>Zkvalitnění výuky na ZŠ a SŠ (mj. s ohledem na rozvoj KK a individuálních potřeb každého žáka).</a:t>
            </a:r>
          </a:p>
          <a:p>
            <a:r>
              <a:rPr lang="cs-CZ" i="1" dirty="0"/>
              <a:t>Rozvoj základních gramotností (čtenářské a matematické) a dalších klíčových kompetencí žáků, aplikace nástrojů pro podporu nadání a talentu každého žáka.</a:t>
            </a:r>
          </a:p>
          <a:p>
            <a:r>
              <a:rPr lang="cs-CZ" i="1" dirty="0"/>
              <a:t>Zvýšení atraktivity odborného vzdělávání, motivace žáků studovat a v praxi uplatnit odborné dovednosti, zvýšení informovanost žáků a rodičů o pracovním prostředí a perspektivě uplatnění.</a:t>
            </a:r>
          </a:p>
          <a:p>
            <a:r>
              <a:rPr lang="cs-CZ" b="1" dirty="0"/>
              <a:t>Rozšíření a zlepšení podmínek pro polytechnické vzdělávání na ZŠ, SŠ a VOŠ (jak vybavení, tak vzdělávání pedagogů).</a:t>
            </a:r>
          </a:p>
          <a:p>
            <a:r>
              <a:rPr lang="cs-CZ" i="1" dirty="0"/>
              <a:t>Nákup potřebného vybavení škol, vzdělávání učitelů, inovace obsahu vzdělávání.</a:t>
            </a:r>
          </a:p>
          <a:p>
            <a:r>
              <a:rPr lang="cs-CZ" b="1" dirty="0"/>
              <a:t>Spolupráce škol a zaměstnavatelů</a:t>
            </a:r>
          </a:p>
          <a:p>
            <a:r>
              <a:rPr lang="cs-CZ" b="1" dirty="0"/>
              <a:t>Rozšíření podnikatelského vzdělávání, podpora podnikavosti žáků.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AFF0D4-C236-4136-9E5F-97EEA0344C88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9459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C735B88-8EEF-4597-ACDC-D0068CAE0573}" type="slidenum">
              <a:rPr lang="cs-CZ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B57441E-D6E3-4E65-8240-5BD62A08C02D}" type="slidenum">
              <a:rPr lang="cs-CZ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934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7B699F-59C0-4715-8A7F-628852F6E4A4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5603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F990237-BA65-4DBD-A08D-AA58ADE31236}" type="slidenum">
              <a:rPr lang="cs-CZ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7651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76F9E6-9666-4F13-9005-A09C9447097A}" type="slidenum">
              <a:rPr lang="cs-CZ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EF4AE3-39EA-4EEB-9605-171E5B655A65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3555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85E88FD-4F8B-4FA9-9C27-DCD4DB48F5B5}" type="slidenum">
              <a:rPr lang="cs-CZ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AC EDUCATION , s.r.o. – specialista na odborné vzdělávání a tvorbě nových výukových směrů</a:t>
            </a:r>
          </a:p>
          <a:p>
            <a:endParaRPr lang="cs-CZ" dirty="0"/>
          </a:p>
          <a:p>
            <a:r>
              <a:rPr lang="cs-CZ" dirty="0" smtClean="0"/>
              <a:t>Asistenční centrum, a.s. -   se již 18 let  zabývá dotačním poradenstvím a  zajištěním finanční podpory pro různé typy projektových se širokou klientelou od podnikatelských subjektů, veřejnou správu a vzdělávání </a:t>
            </a:r>
          </a:p>
          <a:p>
            <a:endParaRPr lang="cs-CZ" dirty="0"/>
          </a:p>
          <a:p>
            <a:r>
              <a:rPr lang="cs-CZ" dirty="0" smtClean="0"/>
              <a:t>VVV MOST – firma se strojírenskou výrobou a zkušenostmi </a:t>
            </a:r>
            <a:r>
              <a:rPr lang="cs-CZ" dirty="0"/>
              <a:t>komplexní služby v oblasti projekce, výroby a údržby pásových dopravníků a dodávky zařízení na třídění kameniva, štěrků a písků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působí v tomto projektu jako garant reality podnikání..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Pozitivní :</a:t>
            </a:r>
          </a:p>
          <a:p>
            <a:pPr lvl="0"/>
            <a:r>
              <a:rPr lang="cs-CZ" dirty="0" smtClean="0"/>
              <a:t>a)nákup </a:t>
            </a:r>
            <a:r>
              <a:rPr lang="cs-CZ" dirty="0"/>
              <a:t>materiálů a přístrojů, které by bez financí projektu neměli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b</a:t>
            </a:r>
            <a:r>
              <a:rPr lang="cs-CZ" dirty="0"/>
              <a:t>) zajímavá práce s webem, </a:t>
            </a:r>
            <a:endParaRPr lang="cs-CZ" dirty="0" smtClean="0"/>
          </a:p>
          <a:p>
            <a:pPr lvl="0"/>
            <a:r>
              <a:rPr lang="cs-CZ" dirty="0" smtClean="0"/>
              <a:t>c)exkurze </a:t>
            </a:r>
            <a:r>
              <a:rPr lang="cs-CZ" dirty="0"/>
              <a:t>do míst, kam by se normálně nedostali, </a:t>
            </a:r>
            <a:endParaRPr lang="cs-CZ" dirty="0" smtClean="0"/>
          </a:p>
          <a:p>
            <a:pPr lvl="0"/>
            <a:r>
              <a:rPr lang="cs-CZ" dirty="0" smtClean="0"/>
              <a:t>d</a:t>
            </a:r>
            <a:r>
              <a:rPr lang="cs-CZ" dirty="0"/>
              <a:t>) první projekt s občerstvením </a:t>
            </a:r>
            <a:r>
              <a:rPr lang="cs-CZ" dirty="0" smtClean="0"/>
              <a:t>(?) pro </a:t>
            </a:r>
            <a:r>
              <a:rPr lang="cs-CZ" dirty="0"/>
              <a:t>žáky vůbec, </a:t>
            </a:r>
            <a:endParaRPr lang="cs-CZ" dirty="0" smtClean="0"/>
          </a:p>
          <a:p>
            <a:pPr lvl="0"/>
            <a:r>
              <a:rPr lang="cs-CZ" dirty="0" smtClean="0"/>
              <a:t>e</a:t>
            </a:r>
            <a:r>
              <a:rPr lang="cs-CZ" dirty="0"/>
              <a:t>) setkávání žáků různých škol, </a:t>
            </a:r>
            <a:endParaRPr lang="cs-CZ" dirty="0" smtClean="0"/>
          </a:p>
          <a:p>
            <a:pPr lvl="0"/>
            <a:r>
              <a:rPr lang="cs-CZ" dirty="0" smtClean="0"/>
              <a:t>f</a:t>
            </a:r>
            <a:r>
              <a:rPr lang="cs-CZ" dirty="0"/>
              <a:t>) nakouknutí do práce zajímavých profesí v podnicích na exkurzích, </a:t>
            </a:r>
            <a:endParaRPr lang="cs-CZ" dirty="0" smtClean="0"/>
          </a:p>
          <a:p>
            <a:pPr lvl="0"/>
            <a:r>
              <a:rPr lang="cs-CZ" dirty="0" smtClean="0"/>
              <a:t>g</a:t>
            </a:r>
            <a:r>
              <a:rPr lang="cs-CZ" dirty="0"/>
              <a:t>) seznámení se s novými možnými profesemi ke studiu na setkávání ve středních školách, </a:t>
            </a:r>
            <a:endParaRPr lang="cs-CZ" dirty="0" smtClean="0"/>
          </a:p>
          <a:p>
            <a:pPr lvl="0"/>
            <a:r>
              <a:rPr lang="cs-CZ" dirty="0" smtClean="0"/>
              <a:t>h</a:t>
            </a:r>
            <a:r>
              <a:rPr lang="cs-CZ" dirty="0"/>
              <a:t>) seznámení se s chodem podnikatelského subjektu a vyzkoušení si práce v týmu, ch) u pedagogů jednoznačně výměna zkušeností a názorů na různé problémy a poučení a převzetí dobrých postupů jiných škol</a:t>
            </a:r>
          </a:p>
          <a:p>
            <a:r>
              <a:rPr lang="cs-CZ" dirty="0" smtClean="0"/>
              <a:t>setkávání </a:t>
            </a:r>
            <a:r>
              <a:rPr lang="cs-CZ" dirty="0"/>
              <a:t>jak pedagogů, tak žáků, exkurze, spolupráce s odborníky, placení dopravného, stravného i vstupného, práce na webu, možnost věnovat se činnostem, které žáci </a:t>
            </a:r>
            <a:r>
              <a:rPr lang="cs-CZ" dirty="0" smtClean="0"/>
              <a:t>žádají</a:t>
            </a:r>
          </a:p>
          <a:p>
            <a:pPr lvl="0"/>
            <a:r>
              <a:rPr lang="cs-CZ" b="1" dirty="0" smtClean="0"/>
              <a:t>Negativní</a:t>
            </a:r>
            <a:r>
              <a:rPr lang="cs-CZ" dirty="0" smtClean="0"/>
              <a:t> </a:t>
            </a:r>
            <a:r>
              <a:rPr lang="cs-CZ" dirty="0"/>
              <a:t>– nízké ohodnocení pedagogů, složité akce kvůli </a:t>
            </a:r>
            <a:r>
              <a:rPr lang="cs-CZ" dirty="0" err="1"/>
              <a:t>výběrků</a:t>
            </a:r>
            <a:r>
              <a:rPr lang="cs-CZ" dirty="0" err="1" smtClean="0"/>
              <a:t>a</a:t>
            </a:r>
            <a:r>
              <a:rPr lang="cs-CZ" dirty="0"/>
              <a:t>) krátký čas pro realizaci projektu, b) malý plat pro pedagogy, c) zpoždění v zahájení projektu, d) zpoždění v dodávkách materiálů a přístrojů (až 3 měsíce)</a:t>
            </a:r>
          </a:p>
          <a:p>
            <a:pPr lvl="0"/>
            <a:r>
              <a:rPr lang="cs-CZ" dirty="0"/>
              <a:t>V současné době, a bude tomu až do konce projektu, se řeší exkurze a setkávání s občerstvením.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 smtClean="0"/>
              <a:t>Poděkování </a:t>
            </a:r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/>
              <a:t> </a:t>
            </a:r>
            <a:r>
              <a:rPr lang="cs-CZ" dirty="0" smtClean="0"/>
              <a:t>za aktivní řešení vzniklých situací</a:t>
            </a:r>
          </a:p>
          <a:p>
            <a:pPr lvl="0"/>
            <a:r>
              <a:rPr lang="cs-CZ" dirty="0" smtClean="0"/>
              <a:t>Za trpělivost s dodávkami</a:t>
            </a:r>
          </a:p>
          <a:p>
            <a:pPr lvl="0"/>
            <a:r>
              <a:rPr lang="cs-CZ" dirty="0" smtClean="0"/>
              <a:t>Za to že v případě nemožnosti okamžité úhrady z projektů – dotaci dotujete vlastními osobními prostředky</a:t>
            </a:r>
          </a:p>
          <a:p>
            <a:pPr lvl="0"/>
            <a:r>
              <a:rPr lang="cs-CZ" dirty="0" smtClean="0"/>
              <a:t>Za výstupy </a:t>
            </a:r>
          </a:p>
          <a:p>
            <a:pPr lvl="0"/>
            <a:endParaRPr lang="cs-CZ" dirty="0"/>
          </a:p>
          <a:p>
            <a:r>
              <a:rPr lang="cs-CZ" dirty="0"/>
              <a:t>Zdůraznit – poděkovat jim za shovívavost při řešení zpoždění dodávek z </a:t>
            </a:r>
            <a:r>
              <a:rPr lang="cs-CZ" dirty="0" err="1"/>
              <a:t>prostředů</a:t>
            </a:r>
            <a:r>
              <a:rPr lang="cs-CZ" dirty="0"/>
              <a:t> škol a za to, že svou osobou finančně zaštiťují nevhodný způsob řešení plateb (například vstupné), za samostatnost práce v odborné části činnosti </a:t>
            </a:r>
            <a:r>
              <a:rPr lang="cs-CZ" dirty="0" err="1"/>
              <a:t>minipodniků</a:t>
            </a:r>
            <a:r>
              <a:rPr lang="cs-CZ" dirty="0"/>
              <a:t> na školách,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r>
              <a:rPr lang="cs-CZ" dirty="0"/>
              <a:t>Podařilo = výsledky po tak krátké době jsou</a:t>
            </a:r>
          </a:p>
          <a:p>
            <a:endParaRPr lang="cs-CZ" dirty="0"/>
          </a:p>
          <a:p>
            <a:r>
              <a:rPr lang="cs-CZ" dirty="0"/>
              <a:t>Můžeme říct, že jsem splnili prakticky všechno co jsme </a:t>
            </a:r>
            <a:r>
              <a:rPr lang="cs-CZ" dirty="0" smtClean="0"/>
              <a:t>naplánovali</a:t>
            </a:r>
          </a:p>
          <a:p>
            <a:endParaRPr lang="cs-CZ" dirty="0"/>
          </a:p>
          <a:p>
            <a:r>
              <a:rPr lang="cs-CZ" dirty="0" smtClean="0"/>
              <a:t>K těmto číslům jej ale třeba připočíst  …. Hodin které odpracoval celý realizační tým a které lze vyhodnotit jako zkoumání nejlepší cesty jak vybudovat </a:t>
            </a:r>
            <a:r>
              <a:rPr lang="cs-CZ" dirty="0" err="1" smtClean="0"/>
              <a:t>minipodnik</a:t>
            </a:r>
            <a:r>
              <a:rPr lang="cs-CZ" dirty="0" smtClean="0"/>
              <a:t> na škole</a:t>
            </a:r>
            <a:endParaRPr lang="cs-CZ" dirty="0"/>
          </a:p>
          <a:p>
            <a:r>
              <a:rPr lang="cs-CZ" dirty="0" smtClean="0"/>
              <a:t>Setkání </a:t>
            </a:r>
            <a:r>
              <a:rPr lang="cs-CZ" dirty="0" err="1" smtClean="0"/>
              <a:t>minipodniků</a:t>
            </a:r>
            <a:r>
              <a:rPr lang="cs-CZ" dirty="0" smtClean="0"/>
              <a:t> z dvou krajů by  mohlo zase identifikovat možnosti, příležitosti, a nebo omezení které  je v současné době…</a:t>
            </a:r>
          </a:p>
          <a:p>
            <a:r>
              <a:rPr lang="cs-CZ" dirty="0" smtClean="0"/>
              <a:t>Zabýváme s intenzivně tím, zjistiti kde jsou slabá místa a jak je jednoduchým způsobem odstranit, případě navrhnout i složitější řešení, pokud  se dosáhne  shody potřebnosti na více úrovních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1105" y="4715153"/>
            <a:ext cx="6138215" cy="446698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D6E83-F6D4-4347-A918-2DB7BBB2548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1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69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7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95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0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45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99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9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04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56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EF70-AB20-49F8-AE2A-60DD5592F646}" type="datetimeFigureOut">
              <a:rPr lang="cs-CZ" smtClean="0"/>
              <a:pPr/>
              <a:t>14.5.2015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9005-31FA-4FB3-A6BB-DEE77C43E39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7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info@aceducation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mujminipodnik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aceducation.cz" TargetMode="Externa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hyperlink" Target="mailto:info@aceducation.cz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ynarikova@vvvmost.cz" TargetMode="External"/><Relationship Id="rId5" Type="http://schemas.openxmlformats.org/officeDocument/2006/relationships/hyperlink" Target="mailto:houstova@asistencnicentrum.cz" TargetMode="External"/><Relationship Id="rId4" Type="http://schemas.openxmlformats.org/officeDocument/2006/relationships/hyperlink" Target="mailto:malikova@aceducation.cz" TargetMode="External"/><Relationship Id="rId9" Type="http://schemas.openxmlformats.org/officeDocument/2006/relationships/hyperlink" Target="mailto:info@aceducation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ceducation.cz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79084"/>
            <a:ext cx="9144000" cy="27834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51958" y="5496888"/>
            <a:ext cx="9195958" cy="25400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66ca8ebe0673c9fd9cbf86d7c774f581-abstract-design-background-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2" y="1687534"/>
            <a:ext cx="5971699" cy="38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sp>
        <p:nvSpPr>
          <p:cNvPr id="7" name="Textové pole 2"/>
          <p:cNvSpPr txBox="1">
            <a:spLocks noChangeArrowheads="1"/>
          </p:cNvSpPr>
          <p:nvPr/>
        </p:nvSpPr>
        <p:spPr bwMode="auto">
          <a:xfrm>
            <a:off x="4355974" y="1687534"/>
            <a:ext cx="4755179" cy="361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Název projektu: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b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Všechno v mém životě souvisí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b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6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„MINIPODNIKY“</a:t>
            </a:r>
            <a:endParaRPr lang="cs-CZ" altLang="cs-CZ" sz="3600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Registrační  číslo:  </a:t>
            </a:r>
            <a:r>
              <a:rPr 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CZ.1.07/1.1.00/54.0041</a:t>
            </a:r>
            <a:endParaRPr lang="cs-CZ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b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	 R</a:t>
            </a: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ealizace : </a:t>
            </a:r>
            <a:r>
              <a:rPr lang="cs-CZ" altLang="cs-CZ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1.9.2014 </a:t>
            </a: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– 31.7.2015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7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9"/>
    </mc:Choice>
    <mc:Fallback xmlns="">
      <p:transition spd="slow" advTm="57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44036" y="2780928"/>
            <a:ext cx="87129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981882" y="2708920"/>
            <a:ext cx="509145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Vyhodnocení aktivity na  </a:t>
            </a:r>
          </a:p>
          <a:p>
            <a:pPr algn="ctr"/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hlinkClick r:id="rId7"/>
              </a:rPr>
              <a:t>www.mujminipodnik.cz</a:t>
            </a:r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cs-CZ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cs-CZ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Ke dni 8.5.2015</a:t>
            </a:r>
          </a:p>
          <a:p>
            <a:pPr algn="ctr"/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1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83984" y="1361617"/>
            <a:ext cx="69124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Nejlepších 5 minipodniků dle počtu získaných odznaků: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Reklama </a:t>
            </a:r>
            <a:r>
              <a:rPr lang="cs-CZ" dirty="0"/>
              <a:t>s Dědem Vševědem Supíkovice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err="1"/>
              <a:t>Keramík</a:t>
            </a:r>
            <a:r>
              <a:rPr lang="cs-CZ" dirty="0"/>
              <a:t> Měcholupy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Hudební a nahrávací studio Duchcov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err="1"/>
              <a:t>Supíkovická</a:t>
            </a:r>
            <a:r>
              <a:rPr lang="cs-CZ" dirty="0"/>
              <a:t> elektrotechnická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Keramika Art </a:t>
            </a:r>
            <a:r>
              <a:rPr lang="cs-CZ" dirty="0" err="1"/>
              <a:t>Econ</a:t>
            </a:r>
            <a:r>
              <a:rPr lang="cs-CZ" dirty="0"/>
              <a:t> a FIT Hanušovice</a:t>
            </a:r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81163" y="1349101"/>
            <a:ext cx="6912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Nejlepších 10 žáků dle počtu získaných odznaků:</a:t>
            </a:r>
          </a:p>
          <a:p>
            <a:r>
              <a:rPr lang="cs-CZ" dirty="0" smtClean="0"/>
              <a:t>1. Dosedlová </a:t>
            </a:r>
            <a:r>
              <a:rPr lang="cs-CZ" dirty="0"/>
              <a:t>Aneta – </a:t>
            </a:r>
            <a:r>
              <a:rPr lang="cs-CZ" dirty="0" err="1"/>
              <a:t>Keramík</a:t>
            </a:r>
            <a:r>
              <a:rPr lang="cs-CZ" dirty="0"/>
              <a:t> Měcholupy</a:t>
            </a:r>
          </a:p>
          <a:p>
            <a:r>
              <a:rPr lang="cs-CZ" dirty="0" smtClean="0"/>
              <a:t>2. Bican </a:t>
            </a:r>
            <a:r>
              <a:rPr lang="cs-CZ" dirty="0"/>
              <a:t>Martin – Reklama s Dědem </a:t>
            </a:r>
            <a:r>
              <a:rPr lang="cs-CZ" dirty="0" err="1"/>
              <a:t>Vševěděm</a:t>
            </a:r>
            <a:r>
              <a:rPr lang="cs-CZ" dirty="0"/>
              <a:t> Supíkovice</a:t>
            </a:r>
          </a:p>
          <a:p>
            <a:r>
              <a:rPr lang="cs-CZ" dirty="0" smtClean="0"/>
              <a:t>3. Jati </a:t>
            </a:r>
            <a:r>
              <a:rPr lang="cs-CZ" dirty="0"/>
              <a:t>Štěpán – </a:t>
            </a:r>
            <a:r>
              <a:rPr lang="cs-CZ" dirty="0" err="1"/>
              <a:t>Supíkovická</a:t>
            </a:r>
            <a:r>
              <a:rPr lang="cs-CZ" dirty="0"/>
              <a:t> elektrotechnická</a:t>
            </a:r>
          </a:p>
          <a:p>
            <a:r>
              <a:rPr lang="cs-CZ" dirty="0"/>
              <a:t>4</a:t>
            </a:r>
            <a:r>
              <a:rPr lang="cs-CZ" dirty="0" smtClean="0"/>
              <a:t>. Ondráček </a:t>
            </a:r>
            <a:r>
              <a:rPr lang="cs-CZ" dirty="0"/>
              <a:t>Lukáš – Časopis </a:t>
            </a:r>
            <a:r>
              <a:rPr lang="cs-CZ" dirty="0" smtClean="0"/>
              <a:t>15. ZŠ </a:t>
            </a:r>
            <a:r>
              <a:rPr lang="cs-CZ" dirty="0"/>
              <a:t>Most</a:t>
            </a:r>
          </a:p>
          <a:p>
            <a:r>
              <a:rPr lang="cs-CZ" dirty="0"/>
              <a:t>5</a:t>
            </a:r>
            <a:r>
              <a:rPr lang="cs-CZ" dirty="0" smtClean="0"/>
              <a:t>. Rolník </a:t>
            </a:r>
            <a:r>
              <a:rPr lang="cs-CZ" dirty="0"/>
              <a:t>Luboš – </a:t>
            </a:r>
            <a:r>
              <a:rPr lang="cs-CZ" dirty="0" smtClean="0"/>
              <a:t>Reklama </a:t>
            </a:r>
            <a:r>
              <a:rPr lang="cs-CZ" dirty="0"/>
              <a:t>s Dědem Vševědem Supíkovice</a:t>
            </a:r>
          </a:p>
          <a:p>
            <a:r>
              <a:rPr lang="cs-CZ" dirty="0"/>
              <a:t>6</a:t>
            </a:r>
            <a:r>
              <a:rPr lang="cs-CZ" dirty="0" smtClean="0"/>
              <a:t>. </a:t>
            </a:r>
            <a:r>
              <a:rPr lang="cs-CZ" dirty="0" err="1" smtClean="0"/>
              <a:t>Manoušková</a:t>
            </a:r>
            <a:r>
              <a:rPr lang="cs-CZ" dirty="0" smtClean="0"/>
              <a:t> </a:t>
            </a:r>
            <a:r>
              <a:rPr lang="cs-CZ" dirty="0"/>
              <a:t>Lenka – Časopis Školáček Supíkovice</a:t>
            </a:r>
          </a:p>
          <a:p>
            <a:r>
              <a:rPr lang="cs-CZ" dirty="0"/>
              <a:t>7</a:t>
            </a:r>
            <a:r>
              <a:rPr lang="cs-CZ" dirty="0" smtClean="0"/>
              <a:t>. </a:t>
            </a:r>
            <a:r>
              <a:rPr lang="cs-CZ" dirty="0" err="1" smtClean="0"/>
              <a:t>Plhák</a:t>
            </a:r>
            <a:r>
              <a:rPr lang="cs-CZ" dirty="0" smtClean="0"/>
              <a:t> </a:t>
            </a:r>
            <a:r>
              <a:rPr lang="cs-CZ" dirty="0"/>
              <a:t>Jan – Reklama s Dědem Vševědem</a:t>
            </a:r>
          </a:p>
          <a:p>
            <a:r>
              <a:rPr lang="cs-CZ" dirty="0"/>
              <a:t>8</a:t>
            </a:r>
            <a:r>
              <a:rPr lang="cs-CZ" dirty="0" smtClean="0"/>
              <a:t>. Diblíková </a:t>
            </a:r>
            <a:r>
              <a:rPr lang="cs-CZ" dirty="0"/>
              <a:t>Jana – </a:t>
            </a:r>
            <a:r>
              <a:rPr lang="cs-CZ" dirty="0" err="1"/>
              <a:t>Supíkovická</a:t>
            </a:r>
            <a:r>
              <a:rPr lang="cs-CZ" dirty="0"/>
              <a:t> elektrotechnická</a:t>
            </a:r>
          </a:p>
          <a:p>
            <a:r>
              <a:rPr lang="cs-CZ" dirty="0"/>
              <a:t>9</a:t>
            </a:r>
            <a:r>
              <a:rPr lang="cs-CZ" dirty="0" smtClean="0"/>
              <a:t>. </a:t>
            </a:r>
            <a:r>
              <a:rPr lang="cs-CZ" dirty="0" err="1" smtClean="0"/>
              <a:t>Matouchová</a:t>
            </a:r>
            <a:r>
              <a:rPr lang="cs-CZ" dirty="0" smtClean="0"/>
              <a:t> </a:t>
            </a:r>
            <a:r>
              <a:rPr lang="cs-CZ" dirty="0"/>
              <a:t>Gabriela – FIT 15</a:t>
            </a:r>
            <a:r>
              <a:rPr lang="cs-CZ" dirty="0" smtClean="0"/>
              <a:t>. ZŠ </a:t>
            </a:r>
            <a:r>
              <a:rPr lang="cs-CZ" dirty="0"/>
              <a:t>Most</a:t>
            </a:r>
          </a:p>
          <a:p>
            <a:r>
              <a:rPr lang="cs-CZ" dirty="0"/>
              <a:t>10</a:t>
            </a:r>
            <a:r>
              <a:rPr lang="cs-CZ" dirty="0" smtClean="0"/>
              <a:t>. Poláček </a:t>
            </a:r>
            <a:r>
              <a:rPr lang="cs-CZ" dirty="0"/>
              <a:t>Marek – FIT 15</a:t>
            </a:r>
            <a:r>
              <a:rPr lang="cs-CZ" dirty="0" smtClean="0"/>
              <a:t>. ZŠ </a:t>
            </a:r>
            <a:r>
              <a:rPr lang="cs-CZ" dirty="0"/>
              <a:t>Most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44036" y="2780928"/>
            <a:ext cx="87129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85140" y="2708920"/>
            <a:ext cx="72849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Minipodniky</a:t>
            </a:r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Vyhodnocení a využitelnost </a:t>
            </a:r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výstupů</a:t>
            </a:r>
          </a:p>
        </p:txBody>
      </p:sp>
    </p:spTree>
    <p:extLst>
      <p:ext uri="{BB962C8B-B14F-4D97-AF65-F5344CB8AC3E}">
        <p14:creationId xmlns:p14="http://schemas.microsoft.com/office/powerpoint/2010/main" val="448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158" y="3068960"/>
            <a:ext cx="8065684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cs-CZ" sz="2000" b="1" dirty="0" smtClean="0"/>
              <a:t>keramika</a:t>
            </a:r>
          </a:p>
          <a:p>
            <a:pPr algn="just"/>
            <a:r>
              <a:rPr lang="cs-CZ" sz="2000" b="1" dirty="0" smtClean="0"/>
              <a:t>časopis	</a:t>
            </a:r>
          </a:p>
          <a:p>
            <a:pPr algn="just"/>
            <a:r>
              <a:rPr lang="cs-CZ" sz="2000" b="1" dirty="0" smtClean="0"/>
              <a:t>dřevo a </a:t>
            </a:r>
            <a:r>
              <a:rPr lang="cs-CZ" sz="2000" b="1" dirty="0" err="1" smtClean="0"/>
              <a:t>kovo</a:t>
            </a:r>
            <a:endParaRPr lang="cs-CZ" sz="2000" b="1" dirty="0" smtClean="0"/>
          </a:p>
          <a:p>
            <a:pPr algn="just"/>
            <a:r>
              <a:rPr lang="cs-CZ" sz="2000" b="1" dirty="0" smtClean="0"/>
              <a:t>ekologie, arboretum, lesní školka, </a:t>
            </a:r>
          </a:p>
          <a:p>
            <a:pPr algn="just"/>
            <a:r>
              <a:rPr lang="cs-CZ" sz="2000" b="1" dirty="0" smtClean="0"/>
              <a:t>reklama a marketing</a:t>
            </a:r>
          </a:p>
          <a:p>
            <a:pPr algn="just"/>
            <a:endParaRPr lang="cs-CZ" sz="2000" b="1" dirty="0" smtClean="0"/>
          </a:p>
          <a:p>
            <a:pPr algn="just"/>
            <a:endParaRPr lang="cs-CZ" sz="2000" b="1" dirty="0"/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oděvní tvorba a šití</a:t>
            </a:r>
          </a:p>
          <a:p>
            <a:pPr algn="just"/>
            <a:r>
              <a:rPr lang="cs-CZ" sz="2000" b="1" dirty="0" smtClean="0"/>
              <a:t>FIT – životní styl</a:t>
            </a:r>
          </a:p>
          <a:p>
            <a:pPr algn="just"/>
            <a:r>
              <a:rPr lang="cs-CZ" sz="2000" b="1" dirty="0" smtClean="0"/>
              <a:t>cestovní kancelář a agentura</a:t>
            </a:r>
          </a:p>
          <a:p>
            <a:pPr algn="just"/>
            <a:r>
              <a:rPr lang="cs-CZ" sz="2000" b="1" dirty="0" smtClean="0"/>
              <a:t>chemie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6009" y="1499300"/>
            <a:ext cx="84802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Minipodniky</a:t>
            </a:r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cs-CZ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a jejich oblasti ekonomických činností</a:t>
            </a:r>
          </a:p>
        </p:txBody>
      </p:sp>
    </p:spTree>
    <p:extLst>
      <p:ext uri="{BB962C8B-B14F-4D97-AF65-F5344CB8AC3E}">
        <p14:creationId xmlns:p14="http://schemas.microsoft.com/office/powerpoint/2010/main" val="34094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158" y="3068960"/>
            <a:ext cx="8065684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2000" b="1" dirty="0" smtClean="0"/>
              <a:t>Vybavení </a:t>
            </a:r>
            <a:r>
              <a:rPr lang="cs-CZ" sz="2000" b="1" dirty="0" err="1" smtClean="0"/>
              <a:t>minipodniků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Hledání nápadu na </a:t>
            </a:r>
            <a:r>
              <a:rPr lang="cs-CZ" sz="2000" b="1" dirty="0" err="1" smtClean="0"/>
              <a:t>minipodniky</a:t>
            </a:r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Průzkum </a:t>
            </a:r>
            <a:r>
              <a:rPr lang="cs-CZ" sz="2000" b="1" dirty="0"/>
              <a:t>okolí školy z hlediska příležitostí k podnikání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Zkušenosti s definováním      potřebného vybavení, materiálu a pracovních nástrojů </a:t>
            </a:r>
          </a:p>
          <a:p>
            <a:r>
              <a:rPr lang="cs-CZ" sz="2000" b="1" dirty="0" smtClean="0"/>
              <a:t>( typy, druhy, využití a jejich přesné a správné zadávání a propočet potřebného množství, druh balení )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….využití  reálných činností žáků a </a:t>
            </a:r>
            <a:r>
              <a:rPr lang="cs-CZ" sz="2000" b="1" dirty="0"/>
              <a:t>pedagogů školy </a:t>
            </a:r>
            <a:r>
              <a:rPr lang="cs-CZ" sz="2000" b="1" dirty="0" smtClean="0"/>
              <a:t>v </a:t>
            </a:r>
            <a:r>
              <a:rPr lang="cs-CZ" sz="2000" b="1" dirty="0" err="1" smtClean="0"/>
              <a:t>minipodnicích</a:t>
            </a:r>
            <a:r>
              <a:rPr lang="cs-CZ" sz="2000" b="1" dirty="0" smtClean="0"/>
              <a:t> ve výuce dalších předmětů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6009" y="1499300"/>
            <a:ext cx="84802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Minipodniky</a:t>
            </a:r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cs-CZ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-  zkušenosti</a:t>
            </a:r>
          </a:p>
        </p:txBody>
      </p:sp>
    </p:spTree>
    <p:extLst>
      <p:ext uri="{BB962C8B-B14F-4D97-AF65-F5344CB8AC3E}">
        <p14:creationId xmlns:p14="http://schemas.microsoft.com/office/powerpoint/2010/main" val="2437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01017" y="242088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Vyčíslili </a:t>
            </a:r>
            <a:r>
              <a:rPr lang="cs-CZ" dirty="0"/>
              <a:t>jsme celospolečenské přínosy projektu za velmi opatrně nastavené hypotetické </a:t>
            </a:r>
            <a:r>
              <a:rPr lang="cs-CZ" dirty="0" smtClean="0"/>
              <a:t>situace a úvahy </a:t>
            </a:r>
            <a:r>
              <a:rPr lang="cs-CZ" dirty="0"/>
              <a:t>:  v budoucnu se bude vlastním podnikatelským aktivitám věnovat 10 účastníků realizace projektu, kteří budou zaměstnávat dalších 20 osob. 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realizace </a:t>
            </a:r>
            <a:r>
              <a:rPr lang="cs-CZ" dirty="0"/>
              <a:t>přispěla k tomu, že </a:t>
            </a:r>
            <a:r>
              <a:rPr lang="cs-CZ" b="1" dirty="0"/>
              <a:t>1 % zúčastněných žáků nastartuje </a:t>
            </a:r>
            <a:r>
              <a:rPr lang="cs-CZ" dirty="0" smtClean="0"/>
              <a:t>	v</a:t>
            </a:r>
            <a:r>
              <a:rPr lang="cs-CZ" dirty="0"/>
              <a:t> budoucnu vlastní podnikatelské aktivity a že každý z těchto podnikatelů </a:t>
            </a:r>
            <a:r>
              <a:rPr lang="cs-CZ" dirty="0" smtClean="0"/>
              <a:t>	a bude </a:t>
            </a:r>
            <a:r>
              <a:rPr lang="cs-CZ" b="1" dirty="0"/>
              <a:t>zaměstnávat 2 osoby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  <a:endParaRPr lang="cs-CZ" dirty="0" smtClean="0"/>
          </a:p>
          <a:p>
            <a:r>
              <a:rPr lang="cs-CZ" b="1" dirty="0" smtClean="0"/>
              <a:t>Celkem </a:t>
            </a:r>
            <a:r>
              <a:rPr lang="cs-CZ" b="1" dirty="0"/>
              <a:t>30 osob bude</a:t>
            </a:r>
            <a:r>
              <a:rPr lang="cs-CZ" dirty="0"/>
              <a:t> mít zajištěno pracovní uplatnění, vyhne se stavu nezaměstnanosti, což má pozitivní celospolečenský dopad v podobě úspor veřejných rozpočtů.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23528" y="1395730"/>
            <a:ext cx="8140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Minipodniky</a:t>
            </a:r>
            <a:r>
              <a:rPr lang="cs-CZ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cs-CZ" sz="24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Ekonomické přínosy  našeho projektu</a:t>
            </a:r>
          </a:p>
          <a:p>
            <a:r>
              <a:rPr lang="cs-CZ" sz="24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cs-CZ" sz="24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1) úspory </a:t>
            </a:r>
            <a:r>
              <a:rPr lang="cs-CZ" sz="24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veřejných rozpočtů</a:t>
            </a:r>
          </a:p>
        </p:txBody>
      </p:sp>
    </p:spTree>
    <p:extLst>
      <p:ext uri="{BB962C8B-B14F-4D97-AF65-F5344CB8AC3E}">
        <p14:creationId xmlns:p14="http://schemas.microsoft.com/office/powerpoint/2010/main" val="20852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83568" y="2348880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Dle </a:t>
            </a:r>
            <a:r>
              <a:rPr lang="cs-CZ" dirty="0"/>
              <a:t>údajů Ministerstva práce a sociálních věcí </a:t>
            </a:r>
            <a:r>
              <a:rPr lang="cs-CZ" b="1" dirty="0"/>
              <a:t>ČR dosahují </a:t>
            </a:r>
            <a:endParaRPr lang="cs-CZ" b="1" dirty="0" smtClean="0"/>
          </a:p>
          <a:p>
            <a:r>
              <a:rPr lang="cs-CZ" b="1" dirty="0" smtClean="0"/>
              <a:t>roční </a:t>
            </a:r>
            <a:r>
              <a:rPr lang="cs-CZ" b="1" dirty="0"/>
              <a:t>náklady státu na 1 nezaměstnanou osobu hodnoty 171 000 Kč </a:t>
            </a:r>
            <a:endParaRPr lang="cs-CZ" b="1" dirty="0" smtClean="0"/>
          </a:p>
          <a:p>
            <a:r>
              <a:rPr lang="cs-CZ" dirty="0" smtClean="0"/>
              <a:t>(kalkulace </a:t>
            </a:r>
            <a:r>
              <a:rPr lang="cs-CZ" dirty="0"/>
              <a:t>zahrnuje přímé platby v podobě sociálních dávek i ušlé příjmy státního rozpočtu v podobě neodváděných daní a pojistného). </a:t>
            </a:r>
          </a:p>
          <a:p>
            <a:endParaRPr lang="cs-CZ" dirty="0"/>
          </a:p>
          <a:p>
            <a:r>
              <a:rPr lang="cs-CZ" dirty="0"/>
              <a:t>V případě nalezení </a:t>
            </a:r>
            <a:r>
              <a:rPr lang="cs-CZ" b="1" dirty="0"/>
              <a:t>pracovního uplatnění pro 30 osob </a:t>
            </a:r>
            <a:r>
              <a:rPr lang="cs-CZ" dirty="0"/>
              <a:t>tedy stát (veřejné rozpočty) ročně uspoří celkovou částku </a:t>
            </a:r>
            <a:r>
              <a:rPr lang="cs-CZ" b="1" dirty="0"/>
              <a:t>5 130 000 Kč </a:t>
            </a:r>
            <a:r>
              <a:rPr lang="cs-CZ" dirty="0"/>
              <a:t>(30 * 171 000 Kč), kterou by jinak musel vynaložit v případě nezaměstnanosti těchto osob.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7284" y="1395730"/>
            <a:ext cx="8140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Ekonomické </a:t>
            </a:r>
            <a:r>
              <a:rPr lang="cs-CZ" sz="24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přínosy </a:t>
            </a:r>
          </a:p>
          <a:p>
            <a:r>
              <a:rPr lang="cs-CZ" sz="24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cs-CZ" sz="24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1) úspory </a:t>
            </a:r>
            <a:r>
              <a:rPr lang="cs-CZ" sz="24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veřejných rozpočtů</a:t>
            </a:r>
          </a:p>
        </p:txBody>
      </p:sp>
    </p:spTree>
    <p:extLst>
      <p:ext uri="{BB962C8B-B14F-4D97-AF65-F5344CB8AC3E}">
        <p14:creationId xmlns:p14="http://schemas.microsoft.com/office/powerpoint/2010/main" val="28895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1196752"/>
            <a:ext cx="82089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Ekonomické přínosy </a:t>
            </a:r>
            <a:endParaRPr lang="cs-CZ" sz="2300" b="1" kern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zvýšení </a:t>
            </a: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čistých příjmů podnikatelů a 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jejich zaměstnanců </a:t>
            </a:r>
            <a:endParaRPr lang="cs-CZ" sz="2300" b="1" kern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99592" y="270892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Nalezení pracovního uplatnění bude mít samozřejmě pozitivní dopad také na finanční situaci samotných podnikatelů a jejich zaměstnanců.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r>
              <a:rPr lang="cs-CZ" b="1" dirty="0" smtClean="0"/>
              <a:t>U podnikatelů </a:t>
            </a:r>
            <a:r>
              <a:rPr lang="cs-CZ" dirty="0" smtClean="0"/>
              <a:t>budeme předpokládat </a:t>
            </a:r>
            <a:r>
              <a:rPr lang="cs-CZ" b="1" dirty="0" smtClean="0"/>
              <a:t>čistý měsíční příjem ve výši 30 000 Kč</a:t>
            </a:r>
          </a:p>
          <a:p>
            <a:endParaRPr lang="cs-CZ" dirty="0"/>
          </a:p>
          <a:p>
            <a:r>
              <a:rPr lang="cs-CZ" dirty="0"/>
              <a:t>U zaměstnanců budeme uvažovat s průměrnou hrubou mzdou, která dle aktuálních údajů Českého statistického úřadu za 2.Q 2014 činí 25 500 Kč. </a:t>
            </a:r>
            <a:endParaRPr lang="cs-CZ" dirty="0" smtClean="0"/>
          </a:p>
          <a:p>
            <a:r>
              <a:rPr lang="cs-CZ" b="1" dirty="0" smtClean="0"/>
              <a:t>Čistá </a:t>
            </a:r>
            <a:r>
              <a:rPr lang="cs-CZ" b="1" dirty="0"/>
              <a:t>mzda pak v průměru činí 21 310 </a:t>
            </a:r>
            <a:r>
              <a:rPr lang="cs-CZ" b="1" dirty="0" smtClean="0"/>
              <a:t>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9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256490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Čisté příjmy podnikatelů a jejich zaměstnanců je nutné porovnat s čistým měsíčním příjmem nezaměstnané osoby. Dle nejaktuálnějších údajů Českého statistického úřadu činí</a:t>
            </a:r>
            <a:r>
              <a:rPr lang="cs-CZ" b="1" dirty="0"/>
              <a:t> čistý měsíční příjem nezaměstnané osoby v průměru cca 8 300 Kč. </a:t>
            </a:r>
          </a:p>
          <a:p>
            <a:endParaRPr lang="cs-CZ" dirty="0"/>
          </a:p>
          <a:p>
            <a:r>
              <a:rPr lang="cs-CZ" dirty="0"/>
              <a:t>Z výše uvedených předpokladů plyne, že díky nalezenému pracovnímu uplatnění realizuje každá z 10 podnikajících osob dodatečné měsíční čisté příjmy ve výši 21 700 Kč (30 000 Kč – 8 300 Kč), což je 260 400 Kč ročně. </a:t>
            </a:r>
            <a:r>
              <a:rPr lang="cs-CZ" b="1" dirty="0"/>
              <a:t>Pokud sečteme přínosy pro všech 10 podnikatelů, dostáváme roční částku ve výši 2 604 000 Kč.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11560" y="1196752"/>
            <a:ext cx="82089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Ekonomické přínosy </a:t>
            </a:r>
            <a:endParaRPr lang="cs-CZ" sz="2300" b="1" kern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zvýšení </a:t>
            </a: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čistých příjmů podnikatelů a 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jejich zaměstnanců </a:t>
            </a:r>
            <a:endParaRPr lang="cs-CZ" sz="2300" b="1" kern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6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82382" y="1379084"/>
            <a:ext cx="2419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projektu: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2382" y="1964163"/>
            <a:ext cx="8065684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cs-CZ" dirty="0" smtClean="0"/>
              <a:t>		Projekt </a:t>
            </a:r>
            <a:r>
              <a:rPr lang="cs-CZ" dirty="0"/>
              <a:t>vytváří </a:t>
            </a:r>
            <a:r>
              <a:rPr lang="cs-CZ" b="1" dirty="0" smtClean="0"/>
              <a:t>mini podniky </a:t>
            </a:r>
            <a:r>
              <a:rPr lang="cs-CZ" b="1" dirty="0"/>
              <a:t>v základních i středních školách </a:t>
            </a:r>
            <a:endParaRPr lang="cs-CZ" b="1" dirty="0" smtClean="0"/>
          </a:p>
          <a:p>
            <a:pPr lvl="0" algn="just">
              <a:lnSpc>
                <a:spcPct val="120000"/>
              </a:lnSpc>
            </a:pPr>
            <a:r>
              <a:rPr lang="cs-CZ" dirty="0" smtClean="0"/>
              <a:t>Ústeckého </a:t>
            </a:r>
            <a:r>
              <a:rPr lang="cs-CZ" dirty="0"/>
              <a:t>a Olomouckého kraje. </a:t>
            </a:r>
          </a:p>
          <a:p>
            <a:pPr lvl="0" algn="just">
              <a:lnSpc>
                <a:spcPct val="120000"/>
              </a:lnSpc>
            </a:pPr>
            <a:endParaRPr lang="cs-CZ" sz="1200" dirty="0"/>
          </a:p>
          <a:p>
            <a:pPr lvl="0" algn="just">
              <a:lnSpc>
                <a:spcPct val="120000"/>
              </a:lnSpc>
            </a:pPr>
            <a:r>
              <a:rPr lang="cs-CZ" dirty="0" smtClean="0"/>
              <a:t>Podnikání </a:t>
            </a:r>
            <a:r>
              <a:rPr lang="cs-CZ" dirty="0"/>
              <a:t>vyžaduje specifické dovednosti a znalosti, které nelze naučit jen </a:t>
            </a:r>
            <a:r>
              <a:rPr lang="cs-CZ" dirty="0" smtClean="0"/>
              <a:t>teorií, </a:t>
            </a:r>
            <a:r>
              <a:rPr lang="cs-CZ" dirty="0"/>
              <a:t>a tak si žáci praktickým způsobem vyzkouší činnost v oboru, který je zajímá. Uvědomí </a:t>
            </a:r>
            <a:r>
              <a:rPr lang="cs-CZ" dirty="0" smtClean="0"/>
              <a:t>si, </a:t>
            </a:r>
            <a:r>
              <a:rPr lang="cs-CZ" dirty="0"/>
              <a:t>v čem jsou a nebo mohou být úspěšní, jaké dovednosti mohou využívat a jakých se jim pro uplatnění v </a:t>
            </a:r>
            <a:r>
              <a:rPr lang="cs-CZ" dirty="0" smtClean="0"/>
              <a:t>mini podniku </a:t>
            </a:r>
            <a:r>
              <a:rPr lang="cs-CZ" dirty="0"/>
              <a:t>nedostává. Také se naučí pracovat s technickým vybavením a využijí vlastní kreativitu a energii</a:t>
            </a:r>
            <a:r>
              <a:rPr lang="cs-CZ" dirty="0" smtClean="0"/>
              <a:t>.</a:t>
            </a:r>
          </a:p>
          <a:p>
            <a:pPr lvl="0">
              <a:lnSpc>
                <a:spcPct val="120000"/>
              </a:lnSpc>
            </a:pPr>
            <a:endParaRPr lang="cs-CZ" sz="1200" dirty="0"/>
          </a:p>
          <a:p>
            <a:pPr>
              <a:lnSpc>
                <a:spcPct val="120000"/>
              </a:lnSpc>
            </a:pPr>
            <a:r>
              <a:rPr lang="cs-CZ" b="1" dirty="0"/>
              <a:t>Žákovský nebo studentský podnik je pedagogický </a:t>
            </a:r>
            <a:r>
              <a:rPr lang="cs-CZ" b="1" dirty="0" smtClean="0"/>
              <a:t>nástroj, založený </a:t>
            </a:r>
            <a:r>
              <a:rPr lang="cs-CZ" b="1" dirty="0"/>
              <a:t>na praktické </a:t>
            </a:r>
            <a:r>
              <a:rPr lang="cs-CZ" b="1" dirty="0" smtClean="0"/>
              <a:t>zkušenosti, </a:t>
            </a:r>
            <a:r>
              <a:rPr lang="cs-CZ" b="1" dirty="0"/>
              <a:t>získané řízením projektu podniku a na interakci s vnějším prostředím </a:t>
            </a:r>
            <a:r>
              <a:rPr lang="cs-CZ" b="1" dirty="0" smtClean="0"/>
              <a:t>-s</a:t>
            </a:r>
            <a:r>
              <a:rPr lang="cs-CZ" b="1" dirty="0"/>
              <a:t> obchodním světem nebo místním společenstvím.</a:t>
            </a:r>
            <a:endParaRPr lang="cs-CZ" dirty="0"/>
          </a:p>
          <a:p>
            <a:pPr algn="just"/>
            <a:endParaRPr lang="cs-CZ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96653" y="2636912"/>
            <a:ext cx="795069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Každý </a:t>
            </a:r>
            <a:r>
              <a:rPr lang="cs-CZ" dirty="0"/>
              <a:t>z 20 zaměstnanců pak – v porovnání se situací, kdy by byl nezaměstnaný – navýší své čisté měsíční příjmy o částku 13 010 Kč (21 310 Kč – 8 300 Kč), což představuje 156 120 Kč ročně. </a:t>
            </a:r>
          </a:p>
          <a:p>
            <a:r>
              <a:rPr lang="cs-CZ" b="1" dirty="0" smtClean="0"/>
              <a:t>Pokud </a:t>
            </a:r>
            <a:r>
              <a:rPr lang="cs-CZ" b="1" dirty="0"/>
              <a:t>sečteme přínosy všech 20 zaměstnanců, činí navýšení čistého příjmu 3 122 400 Kč ročně. </a:t>
            </a:r>
          </a:p>
          <a:p>
            <a:endParaRPr lang="cs-CZ" dirty="0"/>
          </a:p>
          <a:p>
            <a:r>
              <a:rPr lang="cs-CZ" dirty="0"/>
              <a:t>Celkem tedy – v součtu za 10 podnikatelů a jejich 20 zaměstnanců – zajistí nalezení pracovního uplatnění navýšení čistého příjmu těchto osob o </a:t>
            </a:r>
            <a:r>
              <a:rPr lang="cs-CZ" b="1" dirty="0"/>
              <a:t>5 726 400 Kč</a:t>
            </a:r>
            <a:r>
              <a:rPr lang="cs-CZ" dirty="0"/>
              <a:t> ročně.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196752"/>
            <a:ext cx="82089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Ekonomické přínosy </a:t>
            </a:r>
            <a:endParaRPr lang="cs-CZ" sz="2300" b="1" kern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2) zvýšení </a:t>
            </a: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čistých příjmů podnikatelů a 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jejich zaměstnanců </a:t>
            </a:r>
            <a:endParaRPr lang="cs-CZ" sz="2300" b="1" kern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7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83984" y="1408087"/>
            <a:ext cx="718841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Ekonomické 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přínosy</a:t>
            </a: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3) návratnost </a:t>
            </a: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vynaložené dotace </a:t>
            </a:r>
          </a:p>
        </p:txBody>
      </p:sp>
      <p:sp>
        <p:nvSpPr>
          <p:cNvPr id="6" name="Obdélník 5"/>
          <p:cNvSpPr/>
          <p:nvPr/>
        </p:nvSpPr>
        <p:spPr>
          <a:xfrm>
            <a:off x="968558" y="2996952"/>
            <a:ext cx="756388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Porovnáme–</a:t>
            </a:r>
            <a:r>
              <a:rPr lang="cs-CZ" sz="2000" dirty="0" err="1"/>
              <a:t>li</a:t>
            </a:r>
            <a:r>
              <a:rPr lang="cs-CZ" sz="2000" dirty="0"/>
              <a:t> roční hodnotu celospolečenských přínosů (10 856 400 Kč) s celkovou hodnotou vynaložených veřejných prostředků - dotace (13 503 749 Kč), zjistíme, že se </a:t>
            </a:r>
            <a:r>
              <a:rPr lang="cs-CZ" sz="2000" b="1" dirty="0"/>
              <a:t>vynaložená dotace „navrátí“ v podobě celospolečenských přínosů již ve 2. roce </a:t>
            </a:r>
            <a:r>
              <a:rPr lang="cs-CZ" sz="2000" b="1" dirty="0" smtClean="0"/>
              <a:t> realizace </a:t>
            </a:r>
            <a:r>
              <a:rPr lang="cs-CZ" sz="2000" b="1" dirty="0"/>
              <a:t>těchto přínosů</a:t>
            </a:r>
            <a:r>
              <a:rPr lang="cs-CZ" sz="2000" dirty="0"/>
              <a:t>, tj. v době, kdy nastoupí někteří žáci z </a:t>
            </a:r>
            <a:r>
              <a:rPr lang="cs-CZ" sz="2000" dirty="0" err="1"/>
              <a:t>minipodniků</a:t>
            </a:r>
            <a:r>
              <a:rPr lang="cs-CZ" sz="2000" dirty="0"/>
              <a:t> svoji profesní dráhu.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1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37349" y="2780928"/>
            <a:ext cx="799242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Prostředky na provoz 1 </a:t>
            </a:r>
            <a:r>
              <a:rPr lang="cs-CZ" dirty="0" err="1" smtClean="0"/>
              <a:t>minipodniku</a:t>
            </a:r>
            <a:r>
              <a:rPr lang="cs-CZ" dirty="0" smtClean="0"/>
              <a:t> ve vzorové škole  nestačí krýt rozpočet školy, velký podíl práce pedagoga je dobrovolný</a:t>
            </a:r>
            <a:endParaRPr lang="cs-CZ" dirty="0"/>
          </a:p>
          <a:p>
            <a:r>
              <a:rPr lang="cs-CZ" dirty="0" smtClean="0"/>
              <a:t>Dle údajů ze vzorové školy by bylo potřeba zvýšit  finanční prostředky o cca  5tis Kč/ měsíc</a:t>
            </a:r>
          </a:p>
          <a:p>
            <a:r>
              <a:rPr lang="cs-CZ" sz="1600" i="1" dirty="0" smtClean="0"/>
              <a:t>Pozn. </a:t>
            </a:r>
            <a:r>
              <a:rPr lang="cs-CZ" sz="1600" i="1" dirty="0"/>
              <a:t>v</a:t>
            </a:r>
            <a:r>
              <a:rPr lang="cs-CZ" sz="1600" i="1" dirty="0" smtClean="0"/>
              <a:t> ČR je přibližně 4 tisíce základních škol , </a:t>
            </a:r>
          </a:p>
          <a:p>
            <a:r>
              <a:rPr lang="cs-CZ" sz="1600" i="1" dirty="0" smtClean="0"/>
              <a:t>ve školním roce </a:t>
            </a:r>
            <a:r>
              <a:rPr lang="it-IT" sz="1600" i="1" dirty="0" smtClean="0"/>
              <a:t>2012/2013 </a:t>
            </a:r>
            <a:r>
              <a:rPr lang="cs-CZ" sz="1600" i="1" dirty="0" smtClean="0"/>
              <a:t>měly</a:t>
            </a:r>
            <a:r>
              <a:rPr lang="it-IT" sz="1600" i="1" dirty="0" smtClean="0"/>
              <a:t> </a:t>
            </a:r>
            <a:r>
              <a:rPr lang="it-IT" sz="1600" i="1" dirty="0"/>
              <a:t>808 </a:t>
            </a:r>
            <a:r>
              <a:rPr lang="it-IT" sz="1600" i="1" dirty="0" smtClean="0"/>
              <a:t>700</a:t>
            </a:r>
            <a:r>
              <a:rPr lang="cs-CZ" sz="1600" i="1" dirty="0" smtClean="0"/>
              <a:t> žáků </a:t>
            </a:r>
            <a:endParaRPr lang="cs-CZ" sz="1600" i="1" dirty="0"/>
          </a:p>
          <a:p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spolupráci </a:t>
            </a:r>
            <a:r>
              <a:rPr lang="cs-CZ" dirty="0" smtClean="0"/>
              <a:t>s </a:t>
            </a:r>
            <a:r>
              <a:rPr lang="cs-CZ" dirty="0"/>
              <a:t>HK ČR </a:t>
            </a:r>
            <a:r>
              <a:rPr lang="cs-CZ" dirty="0" smtClean="0"/>
              <a:t>,SP ČR a </a:t>
            </a:r>
            <a:r>
              <a:rPr lang="cs-CZ" dirty="0"/>
              <a:t>AMSP – </a:t>
            </a:r>
            <a:r>
              <a:rPr lang="cs-CZ" dirty="0" smtClean="0"/>
              <a:t>bychom chtěli iniciovat</a:t>
            </a:r>
            <a:r>
              <a:rPr lang="cs-CZ" b="1" dirty="0" smtClean="0"/>
              <a:t>  systémové </a:t>
            </a:r>
            <a:r>
              <a:rPr lang="cs-CZ" dirty="0" smtClean="0"/>
              <a:t>změny </a:t>
            </a:r>
            <a:r>
              <a:rPr lang="cs-CZ" dirty="0"/>
              <a:t>spočívající v </a:t>
            </a:r>
            <a:r>
              <a:rPr lang="cs-CZ" b="1" dirty="0"/>
              <a:t>navýšení finančních prostředků, které přicházejí do rozpočtů jednotlivých škol.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6044" y="1379084"/>
            <a:ext cx="7992420" cy="106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Přímá finanční podpora </a:t>
            </a:r>
            <a:r>
              <a:rPr lang="cs-CZ" sz="2300" b="1" kern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rozpočtu školy na </a:t>
            </a:r>
            <a:r>
              <a:rPr lang="cs-CZ" sz="2300" b="1" kern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realizaci </a:t>
            </a:r>
            <a:r>
              <a:rPr lang="cs-CZ" sz="2300" b="1" kern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minipodniků</a:t>
            </a:r>
            <a:endParaRPr lang="cs-CZ" sz="2300" b="1" kern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6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37344" y="2132856"/>
            <a:ext cx="87129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989035" y="2708920"/>
            <a:ext cx="5077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Pokračování  v projektu 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3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17" y="133267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354375" y="1628800"/>
            <a:ext cx="6743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Nový Projekt musí mít nadstavbu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55576" y="2274838"/>
            <a:ext cx="769248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/>
              <a:t>Náměty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investiční </a:t>
            </a:r>
            <a:r>
              <a:rPr lang="cs-CZ" sz="2400" dirty="0"/>
              <a:t>vybavení </a:t>
            </a:r>
            <a:r>
              <a:rPr lang="cs-CZ" sz="2400" dirty="0" err="1"/>
              <a:t>minipodniků</a:t>
            </a:r>
            <a:r>
              <a:rPr lang="cs-CZ" sz="2400" dirty="0"/>
              <a:t> ve školách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možnosti v propojení </a:t>
            </a:r>
            <a:r>
              <a:rPr lang="cs-CZ" sz="2400" dirty="0"/>
              <a:t>s </a:t>
            </a:r>
            <a:r>
              <a:rPr lang="cs-CZ" sz="2400" dirty="0" smtClean="0"/>
              <a:t>tradiční výukou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racovní stáže pedagogů, profesní odborníci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pracovní listy pro pedagogy s postupy a vzory z podnikatelského prostředí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komunitně </a:t>
            </a:r>
            <a:r>
              <a:rPr lang="cs-CZ" sz="2400" dirty="0"/>
              <a:t>vedená spolupráce </a:t>
            </a:r>
            <a:r>
              <a:rPr lang="cs-CZ" sz="2400" dirty="0" err="1"/>
              <a:t>minipodniků</a:t>
            </a:r>
            <a:r>
              <a:rPr lang="cs-CZ" sz="2400" dirty="0"/>
              <a:t> na školách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příprava Spolků při školách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identifikace ekonomicko</a:t>
            </a:r>
            <a:r>
              <a:rPr lang="cs-CZ" sz="2400" dirty="0"/>
              <a:t>-</a:t>
            </a:r>
            <a:r>
              <a:rPr lang="cs-CZ" sz="2400" dirty="0" smtClean="0"/>
              <a:t>legislativních možností nebo bariér dalších vstupů do prostředí školy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706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17" y="133267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3726185"/>
            <a:ext cx="5777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 = Regionální akční plán 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97768" y="2996952"/>
            <a:ext cx="8857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KAP = Krajský akční plán rozvoje vzdělávání 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079626" y="1746555"/>
            <a:ext cx="6522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NSK = Národní stálá konference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859822" y="2367902"/>
            <a:ext cx="6961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RSK = regionální stálá konference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69768" y="5258995"/>
            <a:ext cx="1010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IPRU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984584" y="5551135"/>
            <a:ext cx="606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ITI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452018" y="5650999"/>
            <a:ext cx="19157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cs-CZ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další strategie</a:t>
            </a:r>
            <a:endParaRPr lang="cs-CZ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287712" y="4310960"/>
            <a:ext cx="6000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MAP</a:t>
            </a:r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= Místní akční plán  (MAS)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742680" y="5082429"/>
            <a:ext cx="2829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RIS3 strategie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7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17" y="133267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3755" y="1628800"/>
            <a:ext cx="2985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Priority </a:t>
            </a:r>
            <a:r>
              <a:rPr lang="cs-CZ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MšMT</a:t>
            </a:r>
            <a:endParaRPr lang="cs-CZ" sz="3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8959" y="2456042"/>
            <a:ext cx="83660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Podnikavost a iniciativa</a:t>
            </a:r>
          </a:p>
          <a:p>
            <a:pPr algn="just"/>
            <a:r>
              <a:rPr lang="cs-CZ" sz="2800" dirty="0" smtClean="0"/>
              <a:t>Polytechnické vzdělávání </a:t>
            </a:r>
          </a:p>
          <a:p>
            <a:pPr algn="just"/>
            <a:r>
              <a:rPr lang="cs-CZ" sz="2800" dirty="0" smtClean="0"/>
              <a:t>Odborné vzdělávání včetně spolupráce škol a zaměstnavatelů</a:t>
            </a:r>
          </a:p>
          <a:p>
            <a:pPr algn="just"/>
            <a:r>
              <a:rPr lang="cs-CZ" sz="2800" dirty="0" smtClean="0"/>
              <a:t>Kariérové poradenství</a:t>
            </a:r>
          </a:p>
          <a:p>
            <a:pPr algn="just"/>
            <a:r>
              <a:rPr lang="cs-CZ" sz="2800" dirty="0" smtClean="0"/>
              <a:t>Školy jako  centra dalšího vzdělávání </a:t>
            </a:r>
          </a:p>
          <a:p>
            <a:pPr algn="just"/>
            <a:r>
              <a:rPr lang="cs-CZ" sz="2800" dirty="0" smtClean="0"/>
              <a:t>Inkluzivní vzdělávání </a:t>
            </a:r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1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17" y="133267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86601" y="1454168"/>
            <a:ext cx="4896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KAP = Krajský akční plán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4673" y="315926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/>
              <a:t>Zaměření na středoškolské vzdělávání včetně neformálního a zájmového vzdělávání vázané na regionální specifika.</a:t>
            </a:r>
          </a:p>
          <a:p>
            <a:pPr algn="just"/>
            <a:endParaRPr lang="cs-CZ" sz="2800" dirty="0"/>
          </a:p>
          <a:p>
            <a:pPr algn="just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9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17" y="133267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7128" y="1454168"/>
            <a:ext cx="47950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MAP = Místní akční plán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2274838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b="1" dirty="0" smtClean="0"/>
              <a:t>Nejdůležitější je vznik partnerství </a:t>
            </a:r>
            <a:br>
              <a:rPr lang="cs-CZ" sz="2800" b="1" dirty="0" smtClean="0"/>
            </a:br>
            <a:r>
              <a:rPr lang="cs-CZ" sz="2800" dirty="0" smtClean="0"/>
              <a:t>(organizace a animace budou dělat zástupci MAS)</a:t>
            </a:r>
          </a:p>
          <a:p>
            <a:pPr algn="just"/>
            <a:r>
              <a:rPr lang="cs-CZ" sz="2800" dirty="0"/>
              <a:t>z</a:t>
            </a:r>
            <a:r>
              <a:rPr lang="cs-CZ" sz="2800" dirty="0" smtClean="0"/>
              <a:t>řizovatelů, ředitelů škol a vzdělávacích organizací v konkrétním místě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 smtClean="0"/>
              <a:t>MAP jsou hlavně zaměřeny na předškolní a základní vzdělávání včetně neformální a zájmového vzdělávání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000" dirty="0" smtClean="0"/>
              <a:t>pozn. </a:t>
            </a:r>
            <a:r>
              <a:rPr lang="cs-CZ" sz="2000" i="1" dirty="0" smtClean="0"/>
              <a:t>Agentura pro sociální začleňování</a:t>
            </a:r>
          </a:p>
        </p:txBody>
      </p:sp>
    </p:spTree>
    <p:extLst>
      <p:ext uri="{BB962C8B-B14F-4D97-AF65-F5344CB8AC3E}">
        <p14:creationId xmlns:p14="http://schemas.microsoft.com/office/powerpoint/2010/main" val="21665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malikova\AppData\Local\Microsoft\Windows\Temporary Internet Files\Content.Outlook\2ENPH80C\olomoucky_ško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07" y="0"/>
            <a:ext cx="4851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82382" y="1379083"/>
            <a:ext cx="3182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Cílové skupiny: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977043"/>
            <a:ext cx="80656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 smtClean="0"/>
              <a:t>	žáci základních a středních škol oborů H a E</a:t>
            </a:r>
          </a:p>
          <a:p>
            <a:r>
              <a:rPr lang="cs-CZ" sz="1900" b="1" dirty="0" smtClean="0"/>
              <a:t>	pedagogové základních a středních škol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03798" y="2778557"/>
            <a:ext cx="2603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Minipodniky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4782" y="3380759"/>
            <a:ext cx="80656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b="1" dirty="0" smtClean="0"/>
              <a:t>60 minipodniků </a:t>
            </a:r>
            <a:r>
              <a:rPr lang="cs-CZ" sz="1900" dirty="0" smtClean="0"/>
              <a:t>(14 v Ústeckém kraji, 46 v Olomouckém kraji)</a:t>
            </a:r>
            <a:endParaRPr lang="cs-CZ" sz="1900" b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539158" y="3931197"/>
            <a:ext cx="8065684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cs-CZ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Oblasti </a:t>
            </a:r>
            <a:r>
              <a:rPr lang="cs-CZ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činnostÍ</a:t>
            </a:r>
            <a:r>
              <a:rPr lang="cs-CZ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cs-CZ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mini podniků:</a:t>
            </a:r>
          </a:p>
          <a:p>
            <a:pPr algn="just"/>
            <a:r>
              <a:rPr lang="cs-CZ" sz="2000" b="1" dirty="0" smtClean="0"/>
              <a:t>keramika</a:t>
            </a:r>
          </a:p>
          <a:p>
            <a:pPr algn="just"/>
            <a:r>
              <a:rPr lang="cs-CZ" sz="2000" b="1" dirty="0" smtClean="0"/>
              <a:t>časopis	</a:t>
            </a:r>
          </a:p>
          <a:p>
            <a:pPr algn="just"/>
            <a:r>
              <a:rPr lang="cs-CZ" sz="2000" b="1" dirty="0" smtClean="0"/>
              <a:t>dřevo nebo </a:t>
            </a:r>
            <a:r>
              <a:rPr lang="cs-CZ" sz="2000" b="1" dirty="0" err="1" smtClean="0"/>
              <a:t>kovo</a:t>
            </a:r>
            <a:endParaRPr lang="cs-CZ" sz="2000" b="1" dirty="0" smtClean="0"/>
          </a:p>
          <a:p>
            <a:pPr algn="just"/>
            <a:r>
              <a:rPr lang="cs-CZ" sz="2000" b="1" dirty="0" smtClean="0"/>
              <a:t>ekologie, arboretum, lesní školka, </a:t>
            </a:r>
          </a:p>
          <a:p>
            <a:pPr algn="just"/>
            <a:endParaRPr lang="cs-CZ" sz="2000" b="1" dirty="0" smtClean="0"/>
          </a:p>
          <a:p>
            <a:pPr algn="just"/>
            <a:endParaRPr lang="cs-CZ" sz="2000" b="1" dirty="0"/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reklama a marketing</a:t>
            </a:r>
          </a:p>
          <a:p>
            <a:pPr algn="just"/>
            <a:r>
              <a:rPr lang="cs-CZ" sz="2000" b="1" dirty="0" smtClean="0"/>
              <a:t>oděvní tvorba a šití</a:t>
            </a:r>
          </a:p>
          <a:p>
            <a:pPr algn="just"/>
            <a:r>
              <a:rPr lang="cs-CZ" sz="2000" b="1" dirty="0" smtClean="0"/>
              <a:t>FIT – životní styl</a:t>
            </a:r>
          </a:p>
          <a:p>
            <a:pPr algn="just"/>
            <a:r>
              <a:rPr lang="cs-CZ" sz="2000" b="1" dirty="0" smtClean="0"/>
              <a:t>cestovní kancelář a agentura</a:t>
            </a:r>
          </a:p>
          <a:p>
            <a:pPr algn="just"/>
            <a:r>
              <a:rPr lang="cs-CZ" sz="2000" b="1" dirty="0" smtClean="0"/>
              <a:t>chemie</a:t>
            </a:r>
          </a:p>
        </p:txBody>
      </p:sp>
    </p:spTree>
    <p:extLst>
      <p:ext uri="{BB962C8B-B14F-4D97-AF65-F5344CB8AC3E}">
        <p14:creationId xmlns:p14="http://schemas.microsoft.com/office/powerpoint/2010/main" val="6365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pic>
        <p:nvPicPr>
          <p:cNvPr id="2" name="Picture 2" descr="C:\Users\malikova\AppData\Local\Microsoft\Windows\Temporary Internet Files\Content.Outlook\2ENPH80C\5_ustecky_ško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876"/>
            <a:ext cx="9144000" cy="646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44036" y="2780928"/>
            <a:ext cx="87129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5956" y="2276872"/>
            <a:ext cx="867211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1) návazné Projekty </a:t>
            </a:r>
            <a:r>
              <a:rPr lang="cs-CZ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podpořenÉ</a:t>
            </a:r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z OPVVV, IROP</a:t>
            </a:r>
          </a:p>
          <a:p>
            <a:pPr algn="ctr"/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2) Návrh systémového řešení </a:t>
            </a:r>
            <a:b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finanční podpory </a:t>
            </a:r>
            <a:r>
              <a:rPr lang="cs-CZ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minipodniků</a:t>
            </a:r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na školách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5576" y="1412776"/>
            <a:ext cx="75608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Jaké bude pokračování </a:t>
            </a:r>
            <a:r>
              <a:rPr lang="cs-CZ" altLang="cs-CZ" sz="44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Minipodniků</a:t>
            </a:r>
            <a:r>
              <a:rPr lang="cs-CZ" altLang="cs-CZ" sz="4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:</a:t>
            </a: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178755" y="3162896"/>
            <a:ext cx="87129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1638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8738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09366" y="1379084"/>
            <a:ext cx="1765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             </a:t>
            </a:r>
          </a:p>
        </p:txBody>
      </p:sp>
      <p:grpSp>
        <p:nvGrpSpPr>
          <p:cNvPr id="16387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1639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6388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6390" name="TextovéPole 3"/>
          <p:cNvSpPr txBox="1">
            <a:spLocks noChangeArrowheads="1"/>
          </p:cNvSpPr>
          <p:nvPr/>
        </p:nvSpPr>
        <p:spPr bwMode="auto">
          <a:xfrm>
            <a:off x="382588" y="2270125"/>
            <a:ext cx="80660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90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4" name="Textové pole 2"/>
          <p:cNvSpPr txBox="1">
            <a:spLocks noChangeArrowheads="1"/>
          </p:cNvSpPr>
          <p:nvPr/>
        </p:nvSpPr>
        <p:spPr bwMode="auto">
          <a:xfrm>
            <a:off x="827088" y="1989138"/>
            <a:ext cx="7562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35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35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5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Gamifikace</a:t>
            </a:r>
            <a:r>
              <a:rPr lang="cs-CZ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cs-CZ" sz="35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využívání </a:t>
            </a:r>
            <a:r>
              <a:rPr lang="cs-CZ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herních postupů v neherním prostředí</a:t>
            </a:r>
            <a:endParaRPr lang="cs-CZ" altLang="cs-CZ" sz="35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cs-CZ" altLang="cs-CZ" sz="35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1979" y="1791493"/>
            <a:ext cx="4868204" cy="12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8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8738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18440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8436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8438" name="TextovéPole 3"/>
          <p:cNvSpPr txBox="1">
            <a:spLocks noChangeArrowheads="1"/>
          </p:cNvSpPr>
          <p:nvPr/>
        </p:nvSpPr>
        <p:spPr bwMode="auto">
          <a:xfrm>
            <a:off x="382588" y="2270125"/>
            <a:ext cx="80660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90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82" name="Textové pole 2"/>
          <p:cNvSpPr txBox="1">
            <a:spLocks noChangeArrowheads="1"/>
          </p:cNvSpPr>
          <p:nvPr/>
        </p:nvSpPr>
        <p:spPr bwMode="auto">
          <a:xfrm>
            <a:off x="827088" y="1557338"/>
            <a:ext cx="75628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7030A0"/>
                </a:solidFill>
                <a:latin typeface="Arial" charset="0"/>
                <a:cs typeface="Arial" charset="0"/>
              </a:rPr>
              <a:t>Co je to gamifikace?</a:t>
            </a:r>
            <a:br>
              <a:rPr lang="cs-CZ" altLang="cs-CZ" sz="3000" b="1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cs-CZ" altLang="cs-CZ" b="1" dirty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cs-CZ" altLang="cs-CZ" b="1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cs-CZ" altLang="cs-CZ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Gamifikace</a:t>
            </a:r>
            <a:r>
              <a:rPr lang="cs-CZ" altLang="cs-CZ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= </a:t>
            </a:r>
            <a:r>
              <a:rPr lang="cs-CZ" altLang="cs-CZ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Schola</a:t>
            </a:r>
            <a:r>
              <a:rPr lang="cs-CZ" alt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altLang="cs-CZ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Ludus</a:t>
            </a:r>
            <a:r>
              <a:rPr lang="cs-CZ" alt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cs-CZ" alt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cs-CZ" altLang="cs-CZ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		neboli </a:t>
            </a:r>
            <a:r>
              <a:rPr lang="cs-CZ" alt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Škola hrou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sz="2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je </a:t>
            </a: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způsob použití herních prvků a mechanik v primárně </a:t>
            </a:r>
            <a:r>
              <a:rPr lang="cs-CZ" altLang="cs-CZ" sz="22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neherních prostředích</a:t>
            </a: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. Je to motivační nadstavba designu služby.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marketingové působení jako </a:t>
            </a: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hra:</a:t>
            </a:r>
            <a:endParaRPr 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	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		nákupní </a:t>
            </a: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body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	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		sociální sítě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	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		motivace k určitému chování 					odměnou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	</a:t>
            </a:r>
            <a:b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</a:b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6632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09366" y="1379084"/>
            <a:ext cx="1765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             </a:t>
            </a:r>
          </a:p>
        </p:txBody>
      </p:sp>
      <p:grpSp>
        <p:nvGrpSpPr>
          <p:cNvPr id="34820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34821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34823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34825" name="TextovéPole 3"/>
          <p:cNvSpPr txBox="1">
            <a:spLocks noChangeArrowheads="1"/>
          </p:cNvSpPr>
          <p:nvPr/>
        </p:nvSpPr>
        <p:spPr bwMode="auto">
          <a:xfrm>
            <a:off x="382588" y="2270125"/>
            <a:ext cx="80660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90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042988" y="1268413"/>
            <a:ext cx="698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000" b="1" dirty="0">
                <a:solidFill>
                  <a:srgbClr val="7030A0"/>
                </a:solidFill>
                <a:latin typeface="Arial" charset="0"/>
                <a:cs typeface="Arial" charset="0"/>
              </a:rPr>
              <a:t>Gamifikace ve vzdělávání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23851" y="2270125"/>
            <a:ext cx="84246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vnitřní </a:t>
            </a: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motivace</a:t>
            </a:r>
            <a:endParaRPr 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jsme </a:t>
            </a: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jsou zvědaví a rádi se </a:t>
            </a: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necháváme </a:t>
            </a: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překvapovat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nabízí nám pocit </a:t>
            </a: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dobře odvedené práce </a:t>
            </a: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	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vzbuzuje </a:t>
            </a: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angažovanost a pozitivní </a:t>
            </a: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emoce</a:t>
            </a:r>
            <a:endParaRPr 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nabízí svobodu a určitou míru personalizace </a:t>
            </a:r>
            <a:endParaRPr lang="cs-CZ" sz="2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2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vnější </a:t>
            </a:r>
            <a:r>
              <a:rPr 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motivace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nabízí zpětnou vazbu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podporuje spolupráci</a:t>
            </a:r>
            <a:endParaRPr 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pyramida"/>
          <p:cNvPicPr>
            <a:picLocks noChangeAspect="1" noChangeArrowheads="1"/>
          </p:cNvPicPr>
          <p:nvPr/>
        </p:nvPicPr>
        <p:blipFill>
          <a:blip r:embed="rId3" cstate="print"/>
          <a:srcRect t="14663"/>
          <a:stretch>
            <a:fillRect/>
          </a:stretch>
        </p:blipFill>
        <p:spPr bwMode="auto">
          <a:xfrm>
            <a:off x="0" y="1052736"/>
            <a:ext cx="9144000" cy="5738589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3322712" cy="850106"/>
          </a:xfrm>
        </p:spPr>
        <p:txBody>
          <a:bodyPr/>
          <a:lstStyle/>
          <a:p>
            <a:pPr algn="l"/>
            <a:r>
              <a:rPr lang="cs-CZ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Pyramida učení</a:t>
            </a:r>
            <a:endParaRPr lang="en-US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09366" y="1379084"/>
            <a:ext cx="1765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             </a:t>
            </a:r>
          </a:p>
        </p:txBody>
      </p:sp>
      <p:grpSp>
        <p:nvGrpSpPr>
          <p:cNvPr id="20483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20488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0484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0486" name="TextovéPole 3"/>
          <p:cNvSpPr txBox="1">
            <a:spLocks noChangeArrowheads="1"/>
          </p:cNvSpPr>
          <p:nvPr/>
        </p:nvSpPr>
        <p:spPr bwMode="auto">
          <a:xfrm>
            <a:off x="382588" y="2270125"/>
            <a:ext cx="80660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90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709366" y="1268413"/>
            <a:ext cx="789508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3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Smysl </a:t>
            </a:r>
            <a:r>
              <a:rPr lang="cs-CZ" altLang="cs-CZ" sz="3000" b="1" dirty="0">
                <a:solidFill>
                  <a:srgbClr val="7030A0"/>
                </a:solidFill>
                <a:latin typeface="Arial" charset="0"/>
                <a:cs typeface="Arial" charset="0"/>
              </a:rPr>
              <a:t>gamifikace v </a:t>
            </a:r>
            <a:r>
              <a:rPr lang="cs-CZ" altLang="cs-CZ" sz="3000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Minipodnicích</a:t>
            </a:r>
            <a:endParaRPr lang="cs-CZ" altLang="cs-CZ" sz="3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30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o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rientace ve </a:t>
            </a: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virtuálním prostředí 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trhu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o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dměňování žáky </a:t>
            </a: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za jejich 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aktivitu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prostředí</a:t>
            </a: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, ve kterém se mohou podniky rámcově vzájemně 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porovnat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r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eakce na neočekávané momenty/zvraty na trhu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s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imulace reálného trhu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altLang="cs-CZ" sz="2200" dirty="0">
                <a:solidFill>
                  <a:srgbClr val="7030A0"/>
                </a:solidFill>
                <a:latin typeface="Arial" charset="0"/>
                <a:cs typeface="Arial" charset="0"/>
              </a:rPr>
              <a:t>p</a:t>
            </a:r>
            <a:r>
              <a:rPr lang="cs-CZ" altLang="cs-CZ" sz="22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oskytnutí pocitu úspěšného působení firmy na trhu</a:t>
            </a: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2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709366" y="1379084"/>
            <a:ext cx="1765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             </a:t>
            </a:r>
          </a:p>
        </p:txBody>
      </p:sp>
      <p:grpSp>
        <p:nvGrpSpPr>
          <p:cNvPr id="24578" name="Skupina 9"/>
          <p:cNvGrpSpPr>
            <a:grpSpLocks/>
          </p:cNvGrpSpPr>
          <p:nvPr/>
        </p:nvGrpSpPr>
        <p:grpSpPr bwMode="auto">
          <a:xfrm>
            <a:off x="6877050" y="5876925"/>
            <a:ext cx="1584325" cy="727075"/>
            <a:chOff x="0" y="-27511"/>
            <a:chExt cx="1627454" cy="784063"/>
          </a:xfrm>
        </p:grpSpPr>
        <p:pic>
          <p:nvPicPr>
            <p:cNvPr id="24602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3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4579" name="Picture 2" descr="ACE_logo_sve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bdélník 15"/>
          <p:cNvSpPr>
            <a:spLocks noChangeArrowheads="1"/>
          </p:cNvSpPr>
          <p:nvPr/>
        </p:nvSpPr>
        <p:spPr bwMode="auto">
          <a:xfrm>
            <a:off x="17938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5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4581" name="TextovéPole 3"/>
          <p:cNvSpPr txBox="1">
            <a:spLocks noChangeArrowheads="1"/>
          </p:cNvSpPr>
          <p:nvPr/>
        </p:nvSpPr>
        <p:spPr bwMode="auto">
          <a:xfrm>
            <a:off x="382588" y="2270125"/>
            <a:ext cx="80660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90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2460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25996"/>
              </p:ext>
            </p:extLst>
          </p:nvPr>
        </p:nvGraphicFramePr>
        <p:xfrm>
          <a:off x="683568" y="260648"/>
          <a:ext cx="8029400" cy="5847615"/>
        </p:xfrm>
        <a:graphic>
          <a:graphicData uri="http://schemas.openxmlformats.org/drawingml/2006/table">
            <a:tbl>
              <a:tblPr/>
              <a:tblGrid>
                <a:gridCol w="4014700"/>
                <a:gridCol w="4014700"/>
              </a:tblGrid>
              <a:tr h="67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Motivovat děti k tvoření a nakupování.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Vznik podnikatelské energie,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íkváků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žebříčku dosažené energie, tematických odznaků.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9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Pomoci v orientaci ve virtuálním prostředí trhu.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Odznaky ukazují, jakých hranic se dá dosáhnout. Například díky odznaku investice dítě pochopí, že se během hry dá investovat až 20 000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íkváků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do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Minipodniku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9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Sofistikovaně odměňovat žáky za jejich aktivitu.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Odměna přijde vždy po konkrétní aktivitě. Každý může vynikat v něčem jiném. Jeden podnik si zakládá na prodeji, druhý na odpracovaných hodinách.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83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Vytvořit prostředí, ve kterém se mohou podniky vzájemně porovnat.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Každá aktivita se převádí na podnikatelskou energii, díky ní jsou tato srovnání spravedlivá, peníze trochu zkreslují.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9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Tvořit momenty překvapení a simulovat reálný běh ve firmách.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Gamifikace je vázaná na kalendář. V něm se mohou objevit zajímavé události, jejichž cílem je simulovat skutečné podnikatelské problémy, např. podnik postihla povodeň nebo vznikla nutnost vytvořit podnikatelský plán.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1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8738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09366" y="1379084"/>
            <a:ext cx="1765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             </a:t>
            </a:r>
          </a:p>
        </p:txBody>
      </p:sp>
      <p:grpSp>
        <p:nvGrpSpPr>
          <p:cNvPr id="26627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2663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26628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55576" y="1412776"/>
            <a:ext cx="69850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Íkváci</a:t>
            </a:r>
            <a:r>
              <a:rPr lang="cs-CZ" altLang="cs-CZ" sz="25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500" b="1" dirty="0">
                <a:solidFill>
                  <a:srgbClr val="7030A0"/>
                </a:solidFill>
                <a:latin typeface="Arial" charset="0"/>
                <a:cs typeface="Arial" charset="0"/>
              </a:rPr>
              <a:t>a </a:t>
            </a:r>
            <a:r>
              <a:rPr lang="cs-CZ" altLang="cs-CZ" sz="25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Podnikatelská </a:t>
            </a:r>
            <a:r>
              <a:rPr lang="cs-CZ" altLang="cs-CZ" sz="2500" b="1" dirty="0">
                <a:solidFill>
                  <a:srgbClr val="7030A0"/>
                </a:solidFill>
                <a:latin typeface="Arial" charset="0"/>
                <a:cs typeface="Arial" charset="0"/>
              </a:rPr>
              <a:t>energie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26632" name="Picture 15" descr="energ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832224"/>
            <a:ext cx="2381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7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8738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1313697" y="1379084"/>
            <a:ext cx="5565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</a:t>
            </a:r>
            <a:endParaRPr lang="cs-CZ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grpSp>
        <p:nvGrpSpPr>
          <p:cNvPr id="30723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30730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1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30724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539750" y="1557338"/>
            <a:ext cx="698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ODZNAKY</a:t>
            </a: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2133600"/>
            <a:ext cx="388937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5508104" y="2060848"/>
            <a:ext cx="345891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Nakupování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Sběratelství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Investice do podniku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Odpracované hodiny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Vydělané peníze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Podpora vyplnění profil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Recenze produktů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Komunikace s kolegy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Vyplnění informací o podniku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Znalost trhu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7030A0"/>
                </a:solidFill>
                <a:latin typeface="Arial" charset="0"/>
                <a:cs typeface="Arial" charset="0"/>
              </a:rPr>
              <a:t>Nákup od každého dodavatele</a:t>
            </a:r>
          </a:p>
        </p:txBody>
      </p:sp>
    </p:spTree>
    <p:extLst>
      <p:ext uri="{BB962C8B-B14F-4D97-AF65-F5344CB8AC3E}">
        <p14:creationId xmlns:p14="http://schemas.microsoft.com/office/powerpoint/2010/main" val="30138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2382" y="1379083"/>
            <a:ext cx="3350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Klíčové aktivity: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2382" y="2132856"/>
            <a:ext cx="83660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b="1" dirty="0" smtClean="0"/>
              <a:t>01 </a:t>
            </a:r>
            <a:r>
              <a:rPr lang="cs-CZ" sz="1900" b="1" dirty="0"/>
              <a:t>- Založení minipodniků ve spolupráci s </a:t>
            </a:r>
            <a:r>
              <a:rPr lang="cs-CZ" sz="1900" b="1" dirty="0" smtClean="0"/>
              <a:t>odborníky  	</a:t>
            </a:r>
            <a:r>
              <a:rPr lang="cs-CZ" sz="1900" dirty="0" smtClean="0"/>
              <a:t>(</a:t>
            </a:r>
            <a:r>
              <a:rPr lang="cs-CZ" sz="1900" dirty="0"/>
              <a:t>09/2014 – 11/2014</a:t>
            </a:r>
            <a:r>
              <a:rPr lang="cs-CZ" sz="1900" dirty="0" smtClean="0"/>
              <a:t>)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1900" dirty="0" smtClean="0"/>
              <a:t>založení minipodniků, výběrová řízení – vybavení, webový portál, školení 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02 </a:t>
            </a:r>
            <a:r>
              <a:rPr lang="cs-CZ" b="1" dirty="0"/>
              <a:t>- Realizace minipodniků včetně doprovodných aktivit  	</a:t>
            </a:r>
            <a:r>
              <a:rPr lang="cs-CZ" dirty="0" smtClean="0"/>
              <a:t>(</a:t>
            </a:r>
            <a:r>
              <a:rPr lang="cs-CZ" dirty="0"/>
              <a:t>10/14 – 07/2015</a:t>
            </a:r>
            <a:r>
              <a:rPr lang="cs-CZ" dirty="0" smtClean="0"/>
              <a:t>)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dirty="0" smtClean="0"/>
              <a:t>realizace samotných </a:t>
            </a:r>
            <a:r>
              <a:rPr lang="cs-CZ" dirty="0" err="1" smtClean="0"/>
              <a:t>minipodniků</a:t>
            </a:r>
            <a:r>
              <a:rPr lang="cs-CZ" dirty="0" smtClean="0"/>
              <a:t>, exkurze, spolupráce s odborníky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03 </a:t>
            </a:r>
            <a:r>
              <a:rPr lang="cs-CZ" b="1" dirty="0"/>
              <a:t>- Odborné setkávání cílových skupin  	</a:t>
            </a:r>
            <a:r>
              <a:rPr lang="cs-CZ" b="1" dirty="0" smtClean="0"/>
              <a:t>	</a:t>
            </a:r>
            <a:r>
              <a:rPr lang="cs-CZ" dirty="0" smtClean="0"/>
              <a:t>(</a:t>
            </a:r>
            <a:r>
              <a:rPr lang="cs-CZ" dirty="0"/>
              <a:t>09/2014 – </a:t>
            </a:r>
            <a:r>
              <a:rPr lang="cs-CZ" dirty="0" smtClean="0"/>
              <a:t>07/2015)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dirty="0" smtClean="0"/>
              <a:t>setkávání žáků a pedagogů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04 </a:t>
            </a:r>
            <a:r>
              <a:rPr lang="cs-CZ" b="1" dirty="0"/>
              <a:t>- Evaluace projektových aktivit, metodika pro realizaci </a:t>
            </a:r>
            <a:r>
              <a:rPr lang="cs-CZ" b="1" dirty="0" err="1"/>
              <a:t>minipodniků</a:t>
            </a:r>
            <a:r>
              <a:rPr lang="cs-CZ" b="1" dirty="0"/>
              <a:t> </a:t>
            </a:r>
            <a:endParaRPr lang="cs-CZ" b="1" dirty="0" smtClean="0"/>
          </a:p>
          <a:p>
            <a:pPr algn="just"/>
            <a:r>
              <a:rPr lang="cs-CZ" b="1" dirty="0"/>
              <a:t>	</a:t>
            </a:r>
            <a:r>
              <a:rPr lang="cs-CZ" b="1" dirty="0" smtClean="0"/>
              <a:t>					</a:t>
            </a:r>
            <a:r>
              <a:rPr lang="cs-CZ" dirty="0" smtClean="0"/>
              <a:t>(09/2014 </a:t>
            </a:r>
            <a:r>
              <a:rPr lang="cs-CZ" dirty="0"/>
              <a:t>– 07/2015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 evaluace a metodická příručka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5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58738"/>
            <a:ext cx="539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09366" y="1379084"/>
            <a:ext cx="17652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               </a:t>
            </a:r>
          </a:p>
        </p:txBody>
      </p:sp>
      <p:grpSp>
        <p:nvGrpSpPr>
          <p:cNvPr id="37892" name="Skupina 9"/>
          <p:cNvGrpSpPr>
            <a:grpSpLocks/>
          </p:cNvGrpSpPr>
          <p:nvPr/>
        </p:nvGrpSpPr>
        <p:grpSpPr bwMode="auto">
          <a:xfrm>
            <a:off x="6864350" y="5854700"/>
            <a:ext cx="1584325" cy="727075"/>
            <a:chOff x="0" y="-27511"/>
            <a:chExt cx="1627454" cy="784063"/>
          </a:xfrm>
        </p:grpSpPr>
        <p:pic>
          <p:nvPicPr>
            <p:cNvPr id="3789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Všechno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v mém životě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0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 souvisí</a:t>
              </a:r>
              <a:endParaRPr lang="cs-CZ" sz="10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  <a:p>
              <a:pPr fontAlgn="base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cs-CZ" sz="800" b="1">
                  <a:solidFill>
                    <a:srgbClr val="7030A0"/>
                  </a:solidFill>
                  <a:ea typeface="Calibri" pitchFamily="34" charset="0"/>
                  <a:cs typeface="Times New Roman" pitchFamily="18" charset="0"/>
                </a:rPr>
                <a:t> </a:t>
              </a:r>
              <a:endParaRPr lang="cs-CZ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37895" name="Picture 2" descr="ACE_logo_sve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943600"/>
            <a:ext cx="1320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Obdélník 15"/>
          <p:cNvSpPr>
            <a:spLocks noChangeArrowheads="1"/>
          </p:cNvSpPr>
          <p:nvPr/>
        </p:nvSpPr>
        <p:spPr bwMode="auto">
          <a:xfrm>
            <a:off x="198438" y="6581775"/>
            <a:ext cx="874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7030A0"/>
                </a:solidFill>
                <a:cs typeface="Arial" charset="0"/>
              </a:rPr>
              <a:t>AC Education s.r.o. | Poděbradská 206/57, 198 00 Praha 9 – Hloubětín |   </a:t>
            </a:r>
            <a:r>
              <a:rPr lang="cs-CZ" sz="1200" b="1" u="sng">
                <a:solidFill>
                  <a:srgbClr val="7030A0"/>
                </a:solidFill>
                <a:cs typeface="Arial" charset="0"/>
                <a:hlinkClick r:id="rId6"/>
              </a:rPr>
              <a:t>info@aceducation.cz</a:t>
            </a:r>
            <a:r>
              <a:rPr lang="cs-CZ" sz="1200" b="1">
                <a:solidFill>
                  <a:srgbClr val="7030A0"/>
                </a:solidFill>
                <a:cs typeface="Arial" charset="0"/>
              </a:rPr>
              <a:t>  |  IČ: 27971601  | DIČ: CZ27971601</a:t>
            </a:r>
            <a:endParaRPr lang="cs-CZ" sz="120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539750" y="1557338"/>
            <a:ext cx="6985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5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Události</a:t>
            </a: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5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684213" y="2133600"/>
            <a:ext cx="84597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POZITIVNÍ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Náhlé skoupení 20 % produkce </a:t>
            </a:r>
            <a:r>
              <a:rPr lang="cs-CZ" altLang="cs-CZ" sz="2000" dirty="0" err="1">
                <a:solidFill>
                  <a:srgbClr val="7030A0"/>
                </a:solidFill>
                <a:latin typeface="Arial" charset="0"/>
                <a:cs typeface="Arial" charset="0"/>
              </a:rPr>
              <a:t>Minipodniků</a:t>
            </a: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(podpora růstu trhu)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Dotace </a:t>
            </a: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na obnovu podnikání se 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spoluúčastí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Technologický pokrok (odhalí novou funkcionalitu systému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NEGATIVNÍ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Povodeň (nutno zaplatit 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množství </a:t>
            </a:r>
            <a:r>
              <a:rPr lang="cs-CZ" altLang="cs-CZ" sz="2000" dirty="0" err="1">
                <a:solidFill>
                  <a:srgbClr val="7030A0"/>
                </a:solidFill>
                <a:latin typeface="Arial" charset="0"/>
                <a:cs typeface="Arial" charset="0"/>
              </a:rPr>
              <a:t>íkváků</a:t>
            </a: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 na obnovu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Daně (nutno zaplatit 15 % z příjmů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Inflace (plošné zdražení výrobků o 5 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%)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Výpadek 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elektrického proudu </a:t>
            </a: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(pozastavení výroby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7030A0"/>
                </a:solidFill>
                <a:latin typeface="Arial" charset="0"/>
                <a:cs typeface="Arial" charset="0"/>
              </a:rPr>
              <a:t>Audit (nutno vypracovat </a:t>
            </a:r>
            <a:r>
              <a:rPr lang="cs-CZ" altLang="cs-CZ" sz="20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dokumentaci)</a:t>
            </a: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sz="20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79084"/>
            <a:ext cx="9144000" cy="27834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51958" y="5496888"/>
            <a:ext cx="9195958" cy="25400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sp>
        <p:nvSpPr>
          <p:cNvPr id="7" name="Textové pole 2"/>
          <p:cNvSpPr txBox="1">
            <a:spLocks noChangeArrowheads="1"/>
          </p:cNvSpPr>
          <p:nvPr/>
        </p:nvSpPr>
        <p:spPr bwMode="auto">
          <a:xfrm>
            <a:off x="2036944" y="1632971"/>
            <a:ext cx="4610679" cy="38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Nositel</a:t>
            </a:r>
            <a:r>
              <a:rPr kumimoji="0" lang="cs-CZ" altLang="cs-CZ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projektu: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AC Education s.r.o.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Poděbradská 206/57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19800 Praha – Hloubětín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Partneři projektu: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Asistenční centrum, a.s.</a:t>
            </a:r>
            <a:br>
              <a:rPr lang="cs-CZ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</a:br>
            <a:r>
              <a:rPr lang="cs-CZ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Sportovní 3302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434 01 Most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sz="600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VVV MOST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spol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. s r.</a:t>
            </a:r>
            <a:r>
              <a:rPr lang="cs-CZ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o.</a:t>
            </a:r>
            <a:b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Topolová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1234</a:t>
            </a:r>
            <a:endParaRPr lang="cs-CZ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434 01 Most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ACE_logo_sve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20" y="2051720"/>
            <a:ext cx="1550194" cy="67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ázek 3" descr="M:\asistencni_centrum\07696_letterhead\doc_sablona\images\logo_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26" y="3716581"/>
            <a:ext cx="1187226" cy="5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ogo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26" y="4624094"/>
            <a:ext cx="665744" cy="54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8" name="Obrázek 17" descr="66ca8ebe0673c9fd9cbf86d7c774f581-abstract-design-background-vector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0" name="Picture 2" descr="ACE_logo_svet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9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79084"/>
            <a:ext cx="9144000" cy="27834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51958" y="5496888"/>
            <a:ext cx="9195958" cy="254000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sp>
        <p:nvSpPr>
          <p:cNvPr id="7" name="Textové pole 2"/>
          <p:cNvSpPr txBox="1">
            <a:spLocks noChangeArrowheads="1"/>
          </p:cNvSpPr>
          <p:nvPr/>
        </p:nvSpPr>
        <p:spPr bwMode="auto">
          <a:xfrm>
            <a:off x="1475656" y="1632971"/>
            <a:ext cx="5795647" cy="38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Manažer projektu: 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b="1" dirty="0">
                <a:latin typeface="Calibri" pitchFamily="34" charset="0"/>
                <a:cs typeface="Arial" pitchFamily="34" charset="0"/>
              </a:rPr>
              <a:t>Mgr. Helena Malíková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  <a:hlinkClick r:id="rId4"/>
              </a:rPr>
              <a:t>malikova@aceducation.cz</a:t>
            </a:r>
            <a:endParaRPr lang="cs-CZ" altLang="cs-CZ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>
                <a:latin typeface="Calibri" pitchFamily="34" charset="0"/>
                <a:cs typeface="Arial" pitchFamily="34" charset="0"/>
              </a:rPr>
              <a:t>Tel.: +420 </a:t>
            </a:r>
            <a:r>
              <a:rPr lang="cs-CZ" altLang="cs-CZ" b="1" dirty="0" smtClean="0">
                <a:latin typeface="Calibri" pitchFamily="34" charset="0"/>
                <a:cs typeface="Arial" pitchFamily="34" charset="0"/>
              </a:rPr>
              <a:t>777 448 223</a:t>
            </a:r>
            <a:endParaRPr lang="cs-CZ" altLang="cs-CZ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Koordinátor</a:t>
            </a:r>
            <a:r>
              <a:rPr kumimoji="0" lang="cs-CZ" altLang="cs-CZ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cs typeface="Arial" pitchFamily="34" charset="0"/>
              </a:rPr>
              <a:t> Olomouckého kraje: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latin typeface="Calibri" pitchFamily="34" charset="0"/>
                <a:cs typeface="Arial" pitchFamily="34" charset="0"/>
              </a:rPr>
              <a:t>Ing. Hana </a:t>
            </a:r>
            <a:r>
              <a:rPr lang="cs-CZ" altLang="cs-CZ" b="1" dirty="0" err="1" smtClean="0">
                <a:latin typeface="Calibri" pitchFamily="34" charset="0"/>
                <a:cs typeface="Arial" pitchFamily="34" charset="0"/>
              </a:rPr>
              <a:t>Houšťová</a:t>
            </a:r>
            <a:endParaRPr lang="cs-CZ" altLang="cs-CZ" b="1" dirty="0" smtClean="0"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  <a:hlinkClick r:id="rId5"/>
              </a:rPr>
              <a:t>houstova@asistencnicentrum.cz</a:t>
            </a:r>
            <a:endParaRPr lang="cs-CZ" altLang="cs-CZ" b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latin typeface="Calibri" pitchFamily="34" charset="0"/>
                <a:cs typeface="Arial" pitchFamily="34" charset="0"/>
              </a:rPr>
              <a:t>Tel.: +420 602 546 953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1000" b="1" dirty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Koordinátor Ústeckého kraje: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latin typeface="Calibri" pitchFamily="34" charset="0"/>
                <a:cs typeface="Arial" pitchFamily="34" charset="0"/>
              </a:rPr>
              <a:t>Edita Mynaříková, DiS.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  <a:hlinkClick r:id="rId6"/>
              </a:rPr>
              <a:t>mynarikova@vvvmost.cz</a:t>
            </a:r>
            <a:endParaRPr lang="cs-CZ" altLang="cs-CZ" b="1" dirty="0" smtClean="0">
              <a:solidFill>
                <a:srgbClr val="7030A0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latin typeface="Calibri" pitchFamily="34" charset="0"/>
                <a:cs typeface="Arial" pitchFamily="34" charset="0"/>
              </a:rPr>
              <a:t>Tel.: +420 775 900 737</a:t>
            </a:r>
            <a:endParaRPr lang="cs-CZ" altLang="cs-CZ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8" name="Obrázek 17" descr="66ca8ebe0673c9fd9cbf86d7c774f581-abstract-design-background-vector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0" name="Picture 2" descr="ACE_logo_svet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9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6523" y="1484784"/>
            <a:ext cx="46365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Cíle Projektu v číslech: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158" y="2056904"/>
            <a:ext cx="80656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b="1" dirty="0" smtClean="0"/>
              <a:t>60 mini podniků –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SPLNĚNO (46 V OLOMOUCKÉM A 14 V ÚSTECKÉM KRAJI)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	   </a:t>
            </a:r>
            <a:r>
              <a:rPr lang="cs-CZ" dirty="0" smtClean="0"/>
              <a:t>    </a:t>
            </a:r>
          </a:p>
          <a:p>
            <a:pPr lvl="0">
              <a:spcAft>
                <a:spcPts val="600"/>
              </a:spcAft>
            </a:pPr>
            <a:r>
              <a:rPr lang="cs-CZ" b="1" dirty="0" smtClean="0"/>
              <a:t>1 </a:t>
            </a:r>
            <a:r>
              <a:rPr lang="cs-CZ" b="1" dirty="0"/>
              <a:t>odborný webový </a:t>
            </a:r>
            <a:r>
              <a:rPr lang="cs-CZ" b="1" dirty="0" smtClean="0"/>
              <a:t>portál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SPLNĚNO	</a:t>
            </a:r>
            <a:r>
              <a:rPr lang="cs-CZ" b="1" dirty="0" smtClean="0"/>
              <a:t>         </a:t>
            </a:r>
          </a:p>
          <a:p>
            <a:pPr>
              <a:spcAft>
                <a:spcPts val="600"/>
              </a:spcAft>
            </a:pPr>
            <a:r>
              <a:rPr lang="cs-CZ" b="1" dirty="0"/>
              <a:t>1 metodická příručka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ZPRACOVÁVÁNA</a:t>
            </a:r>
          </a:p>
          <a:p>
            <a:pPr lvl="0">
              <a:spcAft>
                <a:spcPts val="600"/>
              </a:spcAft>
            </a:pPr>
            <a:r>
              <a:rPr lang="cs-CZ" b="1" dirty="0" smtClean="0"/>
              <a:t>1 evaluace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ZPRACOVÁVÁNA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39158" y="3533769"/>
            <a:ext cx="839291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</a:rPr>
              <a:t>Spolupráce: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1" dirty="0" smtClean="0"/>
              <a:t>1.000 zapojených žáků –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SPLNĚNO, ZAPOJENO 1.100 ŽÁKŮ a zapojují se další</a:t>
            </a:r>
          </a:p>
          <a:p>
            <a:pPr lvl="0"/>
            <a:endParaRPr lang="cs-CZ" sz="2000" b="1" dirty="0" smtClean="0"/>
          </a:p>
          <a:p>
            <a:pPr lvl="0"/>
            <a:r>
              <a:rPr lang="cs-CZ" b="1" dirty="0" smtClean="0"/>
              <a:t>126 </a:t>
            </a:r>
            <a:r>
              <a:rPr lang="cs-CZ" b="1" dirty="0"/>
              <a:t>zapojených pedagogických </a:t>
            </a:r>
            <a:r>
              <a:rPr lang="cs-CZ" b="1" dirty="0" smtClean="0"/>
              <a:t>pracovníků a lektorů –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SPLNĚNO, ZAPOJENO 130 OSOB</a:t>
            </a:r>
          </a:p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61 </a:t>
            </a:r>
            <a:r>
              <a:rPr lang="cs-CZ" b="1" dirty="0"/>
              <a:t>odborníků z </a:t>
            </a:r>
            <a:r>
              <a:rPr lang="cs-CZ" b="1" dirty="0" smtClean="0"/>
              <a:t>praxe –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zapojeno  55 odborníků z praxe na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smlouvu </a:t>
            </a:r>
          </a:p>
          <a:p>
            <a:pPr lvl="0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	a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další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dobrovolně bez nároku na odměnu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cs-CZ" dirty="0" smtClean="0"/>
              <a:t>				</a:t>
            </a:r>
          </a:p>
          <a:p>
            <a:pPr lvl="0"/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	</a:t>
            </a:r>
            <a:r>
              <a:rPr lang="cs-CZ" dirty="0" smtClean="0"/>
              <a:t>		</a:t>
            </a:r>
            <a:r>
              <a:rPr lang="cs-CZ" b="1" dirty="0" smtClean="0"/>
              <a:t>			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0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6523" y="1484784"/>
            <a:ext cx="46365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Cíle Projektu v číslech:</a:t>
            </a:r>
            <a:endParaRPr lang="cs-CZ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97768" y="2064866"/>
            <a:ext cx="8701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</a:rPr>
              <a:t>       Výstupy: 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cs-CZ" b="1" dirty="0" smtClean="0"/>
              <a:t>	120 exkurzí </a:t>
            </a:r>
          </a:p>
          <a:p>
            <a:r>
              <a:rPr lang="cs-CZ" b="1" dirty="0"/>
              <a:t>	</a:t>
            </a:r>
            <a:r>
              <a:rPr lang="cs-CZ" b="1" dirty="0" smtClean="0"/>
              <a:t>ZREALIZOVÁNO 61 EXKURZÍ (43 V OLOMOUCKÉM A 28 V ÚSTECKÉM KRAJI)</a:t>
            </a:r>
          </a:p>
          <a:p>
            <a:endParaRPr lang="cs-CZ" dirty="0"/>
          </a:p>
          <a:p>
            <a:r>
              <a:rPr lang="cs-CZ" b="1" dirty="0" smtClean="0"/>
              <a:t>	2 </a:t>
            </a:r>
            <a:r>
              <a:rPr lang="cs-CZ" b="1" dirty="0"/>
              <a:t>školení pro pedagogické </a:t>
            </a:r>
            <a:r>
              <a:rPr lang="cs-CZ" b="1" dirty="0" smtClean="0"/>
              <a:t>pracovníky </a:t>
            </a:r>
            <a:r>
              <a:rPr lang="cs-CZ" dirty="0" smtClean="0"/>
              <a:t>– </a:t>
            </a:r>
            <a:r>
              <a:rPr lang="cs-CZ" b="1" dirty="0" smtClean="0"/>
              <a:t>SPLNĚNO</a:t>
            </a:r>
          </a:p>
          <a:p>
            <a:endParaRPr lang="cs-CZ" b="1" dirty="0"/>
          </a:p>
          <a:p>
            <a:pPr lvl="0"/>
            <a:r>
              <a:rPr lang="cs-CZ" b="1" dirty="0" smtClean="0"/>
              <a:t>	60 </a:t>
            </a:r>
            <a:r>
              <a:rPr lang="cs-CZ" b="1" dirty="0"/>
              <a:t>setkání žáků z jednotlivých minipodniků </a:t>
            </a:r>
          </a:p>
          <a:p>
            <a:pPr lvl="0"/>
            <a:r>
              <a:rPr lang="cs-CZ" b="1" dirty="0" smtClean="0"/>
              <a:t>	ZREALIZOVÁNO 22 SETKÁNÍ ŽÁKŮ (19 V OLOMOUCKÉM A 3 V ÚSTECKÉM KRAJI)</a:t>
            </a:r>
          </a:p>
          <a:p>
            <a:pPr lvl="0"/>
            <a:endParaRPr lang="cs-CZ" b="1" dirty="0" smtClean="0"/>
          </a:p>
          <a:p>
            <a:r>
              <a:rPr lang="cs-CZ" b="1" dirty="0" smtClean="0"/>
              <a:t>	1 </a:t>
            </a:r>
            <a:r>
              <a:rPr lang="cs-CZ" b="1" dirty="0"/>
              <a:t>dvoudenní setkání pedagogických </a:t>
            </a:r>
            <a:r>
              <a:rPr lang="cs-CZ" b="1" dirty="0" smtClean="0"/>
              <a:t>pracovníků – PRÁVĚ PROBÍHÁ</a:t>
            </a:r>
          </a:p>
          <a:p>
            <a:endParaRPr lang="cs-CZ" dirty="0"/>
          </a:p>
          <a:p>
            <a:pPr lvl="0"/>
            <a:r>
              <a:rPr lang="cs-CZ" b="1" dirty="0" smtClean="0"/>
              <a:t>	4 </a:t>
            </a:r>
            <a:r>
              <a:rPr lang="cs-CZ" b="1" dirty="0"/>
              <a:t>jednodenní </a:t>
            </a:r>
            <a:r>
              <a:rPr lang="cs-CZ" b="1" dirty="0" smtClean="0"/>
              <a:t>krajská </a:t>
            </a:r>
            <a:r>
              <a:rPr lang="cs-CZ" b="1" dirty="0"/>
              <a:t>setkání </a:t>
            </a:r>
            <a:r>
              <a:rPr lang="cs-CZ" b="1" dirty="0" smtClean="0"/>
              <a:t> pedagogických pracovníků - SPLNĚNO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	</a:t>
            </a:r>
            <a:r>
              <a:rPr lang="cs-CZ" dirty="0" smtClean="0"/>
              <a:t>		</a:t>
            </a:r>
            <a:r>
              <a:rPr lang="cs-CZ" b="1" dirty="0" smtClean="0"/>
              <a:t>			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	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2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344036" y="2780928"/>
            <a:ext cx="87129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11198" y="2708920"/>
            <a:ext cx="6452407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Minipodniky</a:t>
            </a:r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cs-C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ZHODNOCENÍ DOSAVADNÍ REALIZACE</a:t>
            </a:r>
          </a:p>
          <a:p>
            <a:pPr algn="ctr"/>
            <a:endParaRPr lang="cs-CZ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cs-CZ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Ke dni 8.5.2015</a:t>
            </a:r>
          </a:p>
          <a:p>
            <a:pPr algn="ctr"/>
            <a:endParaRPr lang="cs-CZ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1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66107" y="1180193"/>
            <a:ext cx="69124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Vytvořené minipodniky:</a:t>
            </a:r>
          </a:p>
          <a:p>
            <a:r>
              <a:rPr lang="cs-CZ" dirty="0" smtClean="0"/>
              <a:t>60 minipodniků různého zaměření</a:t>
            </a:r>
          </a:p>
          <a:p>
            <a:endParaRPr lang="cs-CZ" dirty="0"/>
          </a:p>
          <a:p>
            <a:r>
              <a:rPr lang="cs-CZ" b="1" dirty="0" smtClean="0"/>
              <a:t>Podpořené osoby:</a:t>
            </a:r>
          </a:p>
          <a:p>
            <a:r>
              <a:rPr lang="cs-CZ" dirty="0" smtClean="0"/>
              <a:t>1.100 zapojených žáků (633 dívek a 467 chlapců)</a:t>
            </a:r>
          </a:p>
          <a:p>
            <a:r>
              <a:rPr lang="cs-CZ" dirty="0" smtClean="0"/>
              <a:t>120 zapojených pedagogů z 25 škol Olomouckého a Ústeckého kraje</a:t>
            </a:r>
          </a:p>
          <a:p>
            <a:r>
              <a:rPr lang="cs-CZ" dirty="0" smtClean="0"/>
              <a:t>10 lektorů</a:t>
            </a:r>
          </a:p>
          <a:p>
            <a:r>
              <a:rPr lang="cs-CZ" dirty="0" smtClean="0"/>
              <a:t>55 odborníků z praxe</a:t>
            </a:r>
          </a:p>
          <a:p>
            <a:endParaRPr lang="cs-CZ" dirty="0"/>
          </a:p>
          <a:p>
            <a:r>
              <a:rPr lang="cs-CZ" b="1" dirty="0" smtClean="0"/>
              <a:t>Zrealizované akce:</a:t>
            </a:r>
          </a:p>
          <a:p>
            <a:r>
              <a:rPr lang="cs-CZ" dirty="0" smtClean="0"/>
              <a:t>2 školení pro pedagogy základních škol</a:t>
            </a:r>
          </a:p>
          <a:p>
            <a:r>
              <a:rPr lang="cs-CZ" dirty="0" smtClean="0"/>
              <a:t>4 odborná krajská setkání pedagogů (2 v Olomouckém a 2 v Ústeckém kraji)</a:t>
            </a:r>
          </a:p>
          <a:p>
            <a:r>
              <a:rPr lang="cs-CZ" dirty="0" smtClean="0"/>
              <a:t>61 exkurzí do různých firem a institucí (43 v Olomouckém kraji a 28 v Ústeckém kraji)</a:t>
            </a:r>
          </a:p>
          <a:p>
            <a:r>
              <a:rPr lang="cs-CZ" dirty="0" smtClean="0"/>
              <a:t>22 </a:t>
            </a:r>
            <a:r>
              <a:rPr lang="cs-CZ" dirty="0"/>
              <a:t>s</a:t>
            </a:r>
            <a:r>
              <a:rPr lang="cs-CZ" dirty="0" smtClean="0"/>
              <a:t>etkání žáků (19 v Olomouckém kraji a 3 v Ústeckém kraji)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6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" y="58183"/>
            <a:ext cx="5398606" cy="132090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863890" y="5855028"/>
            <a:ext cx="1584176" cy="725973"/>
            <a:chOff x="0" y="-27511"/>
            <a:chExt cx="1627454" cy="784063"/>
          </a:xfrm>
        </p:grpSpPr>
        <p:pic>
          <p:nvPicPr>
            <p:cNvPr id="13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Všechno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v mém životě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cs-CZ" sz="10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 souvisí</a:t>
              </a:r>
              <a:endParaRPr lang="cs-CZ" sz="1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cs-CZ" sz="800" b="1" dirty="0">
                  <a:solidFill>
                    <a:srgbClr val="7030A0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Picture 2" descr="ACE_logo_sve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3387"/>
            <a:ext cx="132091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97768" y="6581001"/>
            <a:ext cx="874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sz="1200" b="1" u="sng" dirty="0">
                <a:solidFill>
                  <a:srgbClr val="7030A0"/>
                </a:solidFill>
                <a:hlinkClick r:id="rId6"/>
              </a:rPr>
              <a:t>info@aceducation.cz</a:t>
            </a:r>
            <a:r>
              <a:rPr lang="cs-CZ" sz="1200" b="1" dirty="0">
                <a:solidFill>
                  <a:srgbClr val="7030A0"/>
                </a:solidFill>
              </a:rPr>
              <a:t>  |  IČ: 27971601  | DIČ: CZ27971601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83984" y="1361617"/>
            <a:ext cx="6912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Vytvořené produkty:</a:t>
            </a:r>
          </a:p>
          <a:p>
            <a:r>
              <a:rPr lang="cs-CZ" dirty="0" smtClean="0"/>
              <a:t> 1 odborný webový portál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Plánované aktivity: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Exkurze do dalších firem a institucí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Setkávání žáků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Metodická příručka pro realizaci minipodniků na ZŠ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Evaluace pro realizaci minipodniků na SŠ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8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2803</Words>
  <Application>Microsoft Office PowerPoint</Application>
  <PresentationFormat>Předvádění na obrazovce (4:3)</PresentationFormat>
  <Paragraphs>686</Paragraphs>
  <Slides>42</Slides>
  <Notes>42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Pyramida učení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NSC-Kornout3</dc:creator>
  <cp:lastModifiedBy>malikova</cp:lastModifiedBy>
  <cp:revision>130</cp:revision>
  <cp:lastPrinted>2014-11-10T17:25:59Z</cp:lastPrinted>
  <dcterms:created xsi:type="dcterms:W3CDTF">2014-09-25T11:37:26Z</dcterms:created>
  <dcterms:modified xsi:type="dcterms:W3CDTF">2015-05-14T16:05:08Z</dcterms:modified>
</cp:coreProperties>
</file>