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08" r:id="rId4"/>
  </p:sldMasterIdLst>
  <p:notesMasterIdLst>
    <p:notesMasterId r:id="rId57"/>
  </p:notesMasterIdLst>
  <p:sldIdLst>
    <p:sldId id="298" r:id="rId5"/>
    <p:sldId id="257" r:id="rId6"/>
    <p:sldId id="258" r:id="rId7"/>
    <p:sldId id="259" r:id="rId8"/>
    <p:sldId id="260" r:id="rId9"/>
    <p:sldId id="261" r:id="rId10"/>
    <p:sldId id="262" r:id="rId11"/>
    <p:sldId id="287" r:id="rId12"/>
    <p:sldId id="288" r:id="rId13"/>
    <p:sldId id="289" r:id="rId14"/>
    <p:sldId id="290" r:id="rId15"/>
    <p:sldId id="263" r:id="rId16"/>
    <p:sldId id="264" r:id="rId17"/>
    <p:sldId id="265" r:id="rId18"/>
    <p:sldId id="266" r:id="rId19"/>
    <p:sldId id="279" r:id="rId20"/>
    <p:sldId id="307" r:id="rId21"/>
    <p:sldId id="302" r:id="rId22"/>
    <p:sldId id="267" r:id="rId23"/>
    <p:sldId id="268" r:id="rId24"/>
    <p:sldId id="299" r:id="rId25"/>
    <p:sldId id="300" r:id="rId26"/>
    <p:sldId id="269" r:id="rId27"/>
    <p:sldId id="270" r:id="rId28"/>
    <p:sldId id="281" r:id="rId29"/>
    <p:sldId id="304" r:id="rId30"/>
    <p:sldId id="305" r:id="rId31"/>
    <p:sldId id="282" r:id="rId32"/>
    <p:sldId id="283" r:id="rId33"/>
    <p:sldId id="301" r:id="rId34"/>
    <p:sldId id="284" r:id="rId35"/>
    <p:sldId id="291" r:id="rId36"/>
    <p:sldId id="292" r:id="rId37"/>
    <p:sldId id="293" r:id="rId38"/>
    <p:sldId id="294" r:id="rId39"/>
    <p:sldId id="295" r:id="rId40"/>
    <p:sldId id="297" r:id="rId41"/>
    <p:sldId id="296" r:id="rId42"/>
    <p:sldId id="271" r:id="rId43"/>
    <p:sldId id="272" r:id="rId44"/>
    <p:sldId id="273" r:id="rId45"/>
    <p:sldId id="274" r:id="rId46"/>
    <p:sldId id="309" r:id="rId47"/>
    <p:sldId id="310" r:id="rId48"/>
    <p:sldId id="285" r:id="rId49"/>
    <p:sldId id="275" r:id="rId50"/>
    <p:sldId id="312" r:id="rId51"/>
    <p:sldId id="276" r:id="rId52"/>
    <p:sldId id="277" r:id="rId53"/>
    <p:sldId id="311" r:id="rId54"/>
    <p:sldId id="278" r:id="rId55"/>
    <p:sldId id="286" r:id="rId5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D5FBC0-8F43-4CC3-930D-3032171CA803}" type="datetimeFigureOut">
              <a:rPr lang="cs-CZ" smtClean="0"/>
              <a:t>5.11.2014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D4E888-459C-4C99-99DB-D188D559D27F}" type="slidenum">
              <a:rPr lang="cs-CZ" smtClean="0"/>
              <a:t>‹#›</a:t>
            </a:fld>
            <a:endParaRPr lang="cs-CZ"/>
          </a:p>
        </p:txBody>
      </p:sp>
    </p:spTree>
    <p:extLst>
      <p:ext uri="{BB962C8B-B14F-4D97-AF65-F5344CB8AC3E}">
        <p14:creationId xmlns:p14="http://schemas.microsoft.com/office/powerpoint/2010/main" val="6626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48D6E83-F6D4-4347-A918-2DB7BBB2548E}" type="slidenum">
              <a:rPr lang="cs-CZ" smtClean="0"/>
              <a:t>1</a:t>
            </a:fld>
            <a:endParaRPr lang="cs-CZ"/>
          </a:p>
        </p:txBody>
      </p:sp>
    </p:spTree>
    <p:extLst>
      <p:ext uri="{BB962C8B-B14F-4D97-AF65-F5344CB8AC3E}">
        <p14:creationId xmlns:p14="http://schemas.microsoft.com/office/powerpoint/2010/main" val="2845819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48D6E83-F6D4-4347-A918-2DB7BBB2548E}" type="slidenum">
              <a:rPr lang="cs-CZ" smtClean="0">
                <a:solidFill>
                  <a:prstClr val="black"/>
                </a:solidFill>
              </a:rPr>
              <a:pPr/>
              <a:t>17</a:t>
            </a:fld>
            <a:endParaRPr lang="cs-CZ">
              <a:solidFill>
                <a:prstClr val="black"/>
              </a:solidFill>
            </a:endParaRPr>
          </a:p>
        </p:txBody>
      </p:sp>
    </p:spTree>
    <p:extLst>
      <p:ext uri="{BB962C8B-B14F-4D97-AF65-F5344CB8AC3E}">
        <p14:creationId xmlns:p14="http://schemas.microsoft.com/office/powerpoint/2010/main" val="284581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48D6E83-F6D4-4347-A918-2DB7BBB2548E}" type="slidenum">
              <a:rPr lang="cs-CZ" smtClean="0">
                <a:solidFill>
                  <a:prstClr val="black"/>
                </a:solidFill>
              </a:rPr>
              <a:pPr/>
              <a:t>26</a:t>
            </a:fld>
            <a:endParaRPr lang="cs-CZ">
              <a:solidFill>
                <a:prstClr val="black"/>
              </a:solidFill>
            </a:endParaRPr>
          </a:p>
        </p:txBody>
      </p:sp>
    </p:spTree>
    <p:extLst>
      <p:ext uri="{BB962C8B-B14F-4D97-AF65-F5344CB8AC3E}">
        <p14:creationId xmlns:p14="http://schemas.microsoft.com/office/powerpoint/2010/main" val="2845819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48D6E83-F6D4-4347-A918-2DB7BBB2548E}" type="slidenum">
              <a:rPr lang="cs-CZ" smtClean="0">
                <a:solidFill>
                  <a:prstClr val="black"/>
                </a:solidFill>
              </a:rPr>
              <a:pPr/>
              <a:t>27</a:t>
            </a:fld>
            <a:endParaRPr lang="cs-CZ">
              <a:solidFill>
                <a:prstClr val="black"/>
              </a:solidFill>
            </a:endParaRPr>
          </a:p>
        </p:txBody>
      </p:sp>
    </p:spTree>
    <p:extLst>
      <p:ext uri="{BB962C8B-B14F-4D97-AF65-F5344CB8AC3E}">
        <p14:creationId xmlns:p14="http://schemas.microsoft.com/office/powerpoint/2010/main" val="2845819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48D6E83-F6D4-4347-A918-2DB7BBB2548E}" type="slidenum">
              <a:rPr lang="cs-CZ" smtClean="0">
                <a:solidFill>
                  <a:prstClr val="black"/>
                </a:solidFill>
              </a:rPr>
              <a:pPr/>
              <a:t>43</a:t>
            </a:fld>
            <a:endParaRPr lang="cs-CZ">
              <a:solidFill>
                <a:prstClr val="black"/>
              </a:solidFill>
            </a:endParaRPr>
          </a:p>
        </p:txBody>
      </p:sp>
    </p:spTree>
    <p:extLst>
      <p:ext uri="{BB962C8B-B14F-4D97-AF65-F5344CB8AC3E}">
        <p14:creationId xmlns:p14="http://schemas.microsoft.com/office/powerpoint/2010/main" val="2845819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48D6E83-F6D4-4347-A918-2DB7BBB2548E}" type="slidenum">
              <a:rPr lang="cs-CZ" smtClean="0">
                <a:solidFill>
                  <a:prstClr val="black"/>
                </a:solidFill>
              </a:rPr>
              <a:pPr/>
              <a:t>44</a:t>
            </a:fld>
            <a:endParaRPr lang="cs-CZ">
              <a:solidFill>
                <a:prstClr val="black"/>
              </a:solidFill>
            </a:endParaRPr>
          </a:p>
        </p:txBody>
      </p:sp>
    </p:spTree>
    <p:extLst>
      <p:ext uri="{BB962C8B-B14F-4D97-AF65-F5344CB8AC3E}">
        <p14:creationId xmlns:p14="http://schemas.microsoft.com/office/powerpoint/2010/main" val="284581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B006537-DFC7-4B9F-A905-7320E726D5F0}" type="datetime1">
              <a:rPr lang="cs-CZ" smtClean="0"/>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123469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64B2EB-D4A8-4666-8F4A-DB8FFCEDEAC4}" type="datetime1">
              <a:rPr lang="cs-CZ" smtClean="0"/>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186978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1C7358D-25F7-4FC5-A552-8D8EA05159E0}" type="datetime1">
              <a:rPr lang="cs-CZ" smtClean="0"/>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2705103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40669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507166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967691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4151140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cs-CZ">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3678735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cs-CZ">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651338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cs-CZ">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5700901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234072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29B820-727F-4718-89E1-61410FA6CF81}" type="datetime1">
              <a:rPr lang="cs-CZ" smtClean="0"/>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15339531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42778559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850531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9064135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705237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40408138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9871545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1736417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cs-CZ">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0214725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cs-CZ">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18891575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cs-CZ">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00841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62C577B-BAB8-4461-8116-ADE8EE875DF1}" type="datetime1">
              <a:rPr lang="cs-CZ" smtClean="0"/>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39455043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7924809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1139803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619257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5932179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8876959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9759613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481585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2816947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cs-CZ">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2056999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cs-CZ">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184844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8FB9EDB-2ACC-4416-AD54-67121B084B27}" type="datetime1">
              <a:rPr lang="cs-CZ" smtClean="0"/>
              <a:t>5.11.2014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37624550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cs-CZ">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2811229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982610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8824317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9063700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841518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D868928-7DA7-41B3-828E-4973C04AD219}" type="datetime1">
              <a:rPr lang="cs-CZ" smtClean="0"/>
              <a:t>5.11.2014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954993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B27C71C-53D9-4D7D-9046-213488E71FFA}" type="datetime1">
              <a:rPr lang="cs-CZ" smtClean="0"/>
              <a:t>5.11.2014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122539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1EA3747-3DD1-4F71-99E9-9802F84656E3}" type="datetime1">
              <a:rPr lang="cs-CZ" smtClean="0"/>
              <a:t>5.11.2014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3228046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73479FC-90F0-42EF-AA8C-1752041FAE30}" type="datetime1">
              <a:rPr lang="cs-CZ" smtClean="0"/>
              <a:t>5.11.2014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234669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5C8B9D3-2F11-4CA2-9C0E-00D978246074}" type="datetime1">
              <a:rPr lang="cs-CZ" smtClean="0"/>
              <a:t>5.11.2014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8B869F-78BF-46F8-8BB7-4D22B5105EAC}" type="slidenum">
              <a:rPr lang="cs-CZ" smtClean="0"/>
              <a:t>‹#›</a:t>
            </a:fld>
            <a:endParaRPr lang="cs-CZ"/>
          </a:p>
        </p:txBody>
      </p:sp>
    </p:spTree>
    <p:extLst>
      <p:ext uri="{BB962C8B-B14F-4D97-AF65-F5344CB8AC3E}">
        <p14:creationId xmlns:p14="http://schemas.microsoft.com/office/powerpoint/2010/main" val="4164567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CD630-AE5C-48E7-AF8E-003FB7E0DBB2}" type="datetime1">
              <a:rPr lang="cs-CZ" smtClean="0"/>
              <a:t>5.11.2014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8B869F-78BF-46F8-8BB7-4D22B5105EAC}" type="slidenum">
              <a:rPr lang="cs-CZ" smtClean="0"/>
              <a:t>‹#›</a:t>
            </a:fld>
            <a:endParaRPr lang="cs-CZ"/>
          </a:p>
        </p:txBody>
      </p:sp>
    </p:spTree>
    <p:extLst>
      <p:ext uri="{BB962C8B-B14F-4D97-AF65-F5344CB8AC3E}">
        <p14:creationId xmlns:p14="http://schemas.microsoft.com/office/powerpoint/2010/main" val="42887751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solidFill>
                <a:prstClr val="black">
                  <a:tint val="75000"/>
                </a:prstClr>
              </a:solidFill>
            </a:endParaRP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4540167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solidFill>
                <a:prstClr val="black">
                  <a:tint val="75000"/>
                </a:prstClr>
              </a:solidFill>
            </a:endParaRP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4543473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2EF70-AB20-49F8-AE2A-60DD5592F646}" type="datetimeFigureOut">
              <a:rPr lang="cs-CZ" smtClean="0">
                <a:solidFill>
                  <a:prstClr val="black">
                    <a:tint val="75000"/>
                  </a:prstClr>
                </a:solidFill>
              </a:rPr>
              <a:pPr/>
              <a:t>5.11.2014</a:t>
            </a:fld>
            <a:endParaRPr lang="cs-CZ">
              <a:solidFill>
                <a:prstClr val="black">
                  <a:tint val="75000"/>
                </a:prstClr>
              </a:solidFill>
            </a:endParaRP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solidFill>
                <a:prstClr val="black">
                  <a:tint val="75000"/>
                </a:prstClr>
              </a:solidFill>
            </a:endParaRP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D9005-31FA-4FB3-A6BB-DEE77C43E39C}"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1866141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mailto:info@aceducation.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6.xml"/><Relationship Id="rId6" Type="http://schemas.openxmlformats.org/officeDocument/2006/relationships/hyperlink" Target="mailto:info@aceducation.cz"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mailto:info@aceducation.cz" TargetMode="Externa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mailto:info@aceducation.cz" TargetMode="Externa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hyperlink" Target="mailto:info@aceducation.cz"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oleObject" Target="../embeddings/oleObject1.bin"/><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info@aceducation.cz" TargetMode="External"/><Relationship Id="rId5" Type="http://schemas.openxmlformats.org/officeDocument/2006/relationships/image" Target="../media/image5.emf"/><Relationship Id="rId4" Type="http://schemas.openxmlformats.org/officeDocument/2006/relationships/oleObject" Target="../embeddings/Microsoft_Excel_97-2003_Worksheet1.xls"/><Relationship Id="rId9"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mailto:info@aceducation.cz"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hyperlink" Target="mailto:info@aceducation.cz"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mailto:info@aceducation.cz" TargetMode="Externa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hyperlink" Target="mailto:info@aceducation.cz"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3.jpeg"/><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oleObject" Target="../embeddings/oleObject2.bin"/><Relationship Id="rId7" Type="http://schemas.openxmlformats.org/officeDocument/2006/relationships/hyperlink" Target="mailto:info@aceducation.cz"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10" Type="http://schemas.openxmlformats.org/officeDocument/2006/relationships/image" Target="../media/image2.png"/><Relationship Id="rId4" Type="http://schemas.openxmlformats.org/officeDocument/2006/relationships/image" Target="../media/image7.wmf"/><Relationship Id="rId9" Type="http://schemas.openxmlformats.org/officeDocument/2006/relationships/image" Target="../media/image4.jpeg"/></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mailto:info@aceducation.cz" TargetMode="External"/><Relationship Id="rId4" Type="http://schemas.openxmlformats.org/officeDocument/2006/relationships/image" Target="../media/image4.jpeg"/></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5.xml"/><Relationship Id="rId6" Type="http://schemas.openxmlformats.org/officeDocument/2006/relationships/hyperlink" Target="mailto:info@aceducation.cz"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5.xml"/><Relationship Id="rId6" Type="http://schemas.openxmlformats.org/officeDocument/2006/relationships/hyperlink" Target="mailto:info@aceducation.cz"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aceducation.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379084"/>
            <a:ext cx="9144000" cy="278340"/>
          </a:xfrm>
          <a:prstGeom prst="rect">
            <a:avLst/>
          </a:prstGeom>
          <a:gradFill rotWithShape="0">
            <a:gsLst>
              <a:gs pos="0">
                <a:srgbClr val="CC66FF"/>
              </a:gs>
              <a:gs pos="50000">
                <a:srgbClr val="7030A0"/>
              </a:gs>
              <a:gs pos="100000">
                <a:srgbClr val="CC66FF"/>
              </a:gs>
            </a:gsLst>
            <a:lin ang="5400000" scaled="1"/>
          </a:gradFill>
          <a:ln>
            <a:noFill/>
          </a:ln>
          <a:effectLst/>
          <a:extLst>
            <a:ext uri="{91240B29-F687-4F45-9708-019B960494DF}">
              <a14:hiddenLine xmlns:a14="http://schemas.microsoft.com/office/drawing/2010/main" w="12700" algn="ctr">
                <a:solidFill>
                  <a:srgbClr val="8064A2"/>
                </a:solidFill>
                <a:miter lim="800000"/>
                <a:headEnd/>
                <a:tailEnd/>
              </a14:hiddenLine>
            </a:ext>
            <a:ext uri="{AF507438-7753-43E0-B8FC-AC1667EBCBE1}">
              <a14:hiddenEffects xmlns:a14="http://schemas.microsoft.com/office/drawing/2010/main">
                <a:effectLst>
                  <a:outerShdw dist="28398" dir="3806097" algn="ctr" rotWithShape="0">
                    <a:srgbClr val="3F3151"/>
                  </a:outerShdw>
                </a:effectLst>
              </a14:hiddenEffects>
            </a:ext>
          </a:extLst>
        </p:spPr>
        <p:txBody>
          <a:bodyPr vert="horz" wrap="square" lIns="91440" tIns="45720" rIns="91440" bIns="45720" numCol="1" anchor="t" anchorCtr="0" compatLnSpc="1">
            <a:prstTxWarp prst="textNoShape">
              <a:avLst/>
            </a:prstTxWarp>
          </a:bodyPr>
          <a:lstStyle/>
          <a:p>
            <a:endParaRPr lang="cs-CZ"/>
          </a:p>
        </p:txBody>
      </p:sp>
      <p:sp>
        <p:nvSpPr>
          <p:cNvPr id="6" name="Rectangle 3"/>
          <p:cNvSpPr>
            <a:spLocks noChangeArrowheads="1"/>
          </p:cNvSpPr>
          <p:nvPr/>
        </p:nvSpPr>
        <p:spPr bwMode="auto">
          <a:xfrm>
            <a:off x="-51958" y="5496888"/>
            <a:ext cx="9195958" cy="254000"/>
          </a:xfrm>
          <a:prstGeom prst="rect">
            <a:avLst/>
          </a:prstGeom>
          <a:gradFill rotWithShape="0">
            <a:gsLst>
              <a:gs pos="0">
                <a:srgbClr val="CC66FF"/>
              </a:gs>
              <a:gs pos="50000">
                <a:srgbClr val="7030A0"/>
              </a:gs>
              <a:gs pos="100000">
                <a:srgbClr val="CC66FF"/>
              </a:gs>
            </a:gsLst>
            <a:lin ang="5400000" scaled="1"/>
          </a:gradFill>
          <a:ln>
            <a:noFill/>
          </a:ln>
          <a:effectLst/>
          <a:extLst>
            <a:ext uri="{91240B29-F687-4F45-9708-019B960494DF}">
              <a14:hiddenLine xmlns:a14="http://schemas.microsoft.com/office/drawing/2010/main" w="12700" algn="ctr">
                <a:solidFill>
                  <a:srgbClr val="8064A2"/>
                </a:solidFill>
                <a:miter lim="800000"/>
                <a:headEnd/>
                <a:tailEnd/>
              </a14:hiddenLine>
            </a:ext>
            <a:ext uri="{AF507438-7753-43E0-B8FC-AC1667EBCBE1}">
              <a14:hiddenEffects xmlns:a14="http://schemas.microsoft.com/office/drawing/2010/main">
                <a:effectLst>
                  <a:outerShdw dist="28398" dir="3806097" algn="ctr" rotWithShape="0">
                    <a:srgbClr val="3F3151"/>
                  </a:outerShdw>
                </a:effectLst>
              </a14:hiddenEffects>
            </a:ext>
          </a:extLst>
        </p:spPr>
        <p:txBody>
          <a:bodyPr vert="horz" wrap="square" lIns="91440" tIns="45720" rIns="91440" bIns="45720" numCol="1" anchor="t" anchorCtr="0" compatLnSpc="1">
            <a:prstTxWarp prst="textNoShape">
              <a:avLst/>
            </a:prstTxWarp>
          </a:bodyPr>
          <a:lstStyle/>
          <a:p>
            <a:endParaRPr lang="cs-CZ"/>
          </a:p>
        </p:txBody>
      </p:sp>
      <p:pic>
        <p:nvPicPr>
          <p:cNvPr id="1028" name="Picture 4" descr="66ca8ebe0673c9fd9cbf86d7c774f581-abstract-design-background-vec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12" y="1687534"/>
            <a:ext cx="5971699" cy="3809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
        <p:nvSpPr>
          <p:cNvPr id="7" name="Textové pole 2"/>
          <p:cNvSpPr txBox="1">
            <a:spLocks noChangeArrowheads="1"/>
          </p:cNvSpPr>
          <p:nvPr/>
        </p:nvSpPr>
        <p:spPr bwMode="auto">
          <a:xfrm>
            <a:off x="4355974" y="1687534"/>
            <a:ext cx="4755179" cy="3809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b="1" i="0" u="none" strike="noStrike" cap="none" normalizeH="0" baseline="0" dirty="0" smtClean="0">
              <a:ln>
                <a:noFill/>
              </a:ln>
              <a:solidFill>
                <a:srgbClr val="7030A0"/>
              </a:solidFill>
              <a:effectLst/>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cs-CZ" altLang="cs-CZ" b="1" dirty="0" smtClean="0">
                <a:solidFill>
                  <a:srgbClr val="7030A0"/>
                </a:solidFill>
                <a:latin typeface="Calibri" pitchFamily="34" charset="0"/>
                <a:cs typeface="Arial" pitchFamily="34" charset="0"/>
              </a:rPr>
              <a:t>Název projektu:</a:t>
            </a:r>
          </a:p>
          <a:p>
            <a:pPr marL="0" marR="0" lvl="0" indent="0" algn="ctr" defTabSz="914400" rtl="0" eaLnBrk="1" fontAlgn="base" latinLnBrk="0" hangingPunct="1">
              <a:lnSpc>
                <a:spcPct val="100000"/>
              </a:lnSpc>
              <a:spcBef>
                <a:spcPct val="0"/>
              </a:spcBef>
              <a:spcAft>
                <a:spcPct val="0"/>
              </a:spcAft>
              <a:buClrTx/>
              <a:buSzTx/>
              <a:buFontTx/>
              <a:buNone/>
              <a:tabLst/>
            </a:pPr>
            <a:endParaRPr lang="cs-CZ" altLang="cs-CZ" b="1" dirty="0" smtClean="0">
              <a:solidFill>
                <a:srgbClr val="7030A0"/>
              </a:solidFill>
              <a:latin typeface="Calibri" pitchFamily="34" charset="0"/>
              <a:cs typeface="Arial" pitchFamily="34" charset="0"/>
            </a:endParaRPr>
          </a:p>
          <a:p>
            <a:pPr algn="ctr" fontAlgn="base">
              <a:spcBef>
                <a:spcPct val="0"/>
              </a:spcBef>
              <a:spcAft>
                <a:spcPct val="0"/>
              </a:spcAft>
            </a:pPr>
            <a:r>
              <a:rPr lang="cs-CZ" altLang="cs-CZ" sz="2800" b="1" dirty="0" smtClean="0">
                <a:solidFill>
                  <a:srgbClr val="7030A0"/>
                </a:solidFill>
                <a:latin typeface="Calibri" pitchFamily="34" charset="0"/>
                <a:cs typeface="Arial" pitchFamily="34" charset="0"/>
              </a:rPr>
              <a:t>Všechno v mém životě souvisí</a:t>
            </a:r>
          </a:p>
          <a:p>
            <a:pPr algn="ctr" fontAlgn="base">
              <a:spcBef>
                <a:spcPct val="0"/>
              </a:spcBef>
              <a:spcAft>
                <a:spcPct val="0"/>
              </a:spcAft>
            </a:pPr>
            <a:r>
              <a:rPr lang="cs-CZ" altLang="cs-CZ" b="1" dirty="0" smtClean="0">
                <a:solidFill>
                  <a:srgbClr val="7030A0"/>
                </a:solidFill>
                <a:latin typeface="Calibri" pitchFamily="34" charset="0"/>
                <a:cs typeface="Arial" pitchFamily="34" charset="0"/>
              </a:rPr>
              <a:t/>
            </a:r>
            <a:br>
              <a:rPr lang="cs-CZ" altLang="cs-CZ" b="1" dirty="0" smtClean="0">
                <a:solidFill>
                  <a:srgbClr val="7030A0"/>
                </a:solidFill>
                <a:latin typeface="Calibri" pitchFamily="34" charset="0"/>
                <a:cs typeface="Arial" pitchFamily="34" charset="0"/>
              </a:rPr>
            </a:br>
            <a:endParaRPr lang="cs-CZ" altLang="cs-CZ" b="1" dirty="0" smtClean="0">
              <a:solidFill>
                <a:srgbClr val="7030A0"/>
              </a:solidFill>
              <a:latin typeface="Calibri" pitchFamily="34" charset="0"/>
              <a:cs typeface="Arial" pitchFamily="34" charset="0"/>
            </a:endParaRPr>
          </a:p>
          <a:p>
            <a:pPr algn="ctr" fontAlgn="base">
              <a:spcBef>
                <a:spcPct val="0"/>
              </a:spcBef>
              <a:spcAft>
                <a:spcPct val="0"/>
              </a:spcAft>
            </a:pPr>
            <a:r>
              <a:rPr lang="cs-CZ" altLang="cs-CZ" sz="3600" b="1" dirty="0" smtClean="0">
                <a:solidFill>
                  <a:srgbClr val="7030A0"/>
                </a:solidFill>
                <a:latin typeface="Calibri" pitchFamily="34" charset="0"/>
                <a:cs typeface="Arial" pitchFamily="34" charset="0"/>
              </a:rPr>
              <a:t>„MINIPODNIKY“</a:t>
            </a:r>
            <a:endParaRPr lang="cs-CZ" altLang="cs-CZ" sz="3600" b="1" dirty="0">
              <a:solidFill>
                <a:srgbClr val="7030A0"/>
              </a:solidFill>
              <a:latin typeface="Calibri" pitchFamily="34" charset="0"/>
              <a:cs typeface="Arial" pitchFamily="34" charset="0"/>
            </a:endParaRPr>
          </a:p>
          <a:p>
            <a:pPr algn="ctr" fontAlgn="base">
              <a:spcBef>
                <a:spcPct val="0"/>
              </a:spcBef>
              <a:spcAft>
                <a:spcPct val="0"/>
              </a:spcAft>
            </a:pPr>
            <a:endParaRPr lang="cs-CZ" altLang="cs-CZ" b="1" dirty="0">
              <a:solidFill>
                <a:srgbClr val="7030A0"/>
              </a:solidFill>
              <a:latin typeface="Calibri" pitchFamily="34" charset="0"/>
              <a:cs typeface="Arial" pitchFamily="34" charset="0"/>
            </a:endParaRPr>
          </a:p>
          <a:p>
            <a:pPr algn="ctr" fontAlgn="base">
              <a:spcBef>
                <a:spcPct val="0"/>
              </a:spcBef>
              <a:spcAft>
                <a:spcPct val="0"/>
              </a:spcAft>
            </a:pPr>
            <a:r>
              <a:rPr lang="cs-CZ" altLang="cs-CZ" b="1" dirty="0" smtClean="0">
                <a:solidFill>
                  <a:srgbClr val="7030A0"/>
                </a:solidFill>
                <a:latin typeface="Calibri" pitchFamily="34" charset="0"/>
                <a:cs typeface="Arial" pitchFamily="34" charset="0"/>
              </a:rPr>
              <a:t>Registrační  číslo: </a:t>
            </a:r>
          </a:p>
          <a:p>
            <a:pPr algn="ctr" fontAlgn="base">
              <a:spcBef>
                <a:spcPct val="0"/>
              </a:spcBef>
              <a:spcAft>
                <a:spcPct val="0"/>
              </a:spcAft>
            </a:pPr>
            <a:r>
              <a:rPr lang="cs-CZ" b="1" dirty="0">
                <a:solidFill>
                  <a:srgbClr val="7030A0"/>
                </a:solidFill>
                <a:latin typeface="Calibri" pitchFamily="34" charset="0"/>
                <a:cs typeface="Arial" pitchFamily="34" charset="0"/>
              </a:rPr>
              <a:t>CZ.1.07/1.1.00/54.0041</a:t>
            </a:r>
          </a:p>
          <a:p>
            <a:pPr fontAlgn="base">
              <a:spcBef>
                <a:spcPct val="0"/>
              </a:spcBef>
              <a:spcAft>
                <a:spcPct val="0"/>
              </a:spcAft>
            </a:pPr>
            <a:endParaRPr lang="cs-CZ" altLang="cs-CZ" b="1" dirty="0" smtClean="0">
              <a:solidFill>
                <a:srgbClr val="7030A0"/>
              </a:solidFill>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32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2" name="Skupina 11"/>
          <p:cNvGrpSpPr/>
          <p:nvPr/>
        </p:nvGrpSpPr>
        <p:grpSpPr>
          <a:xfrm>
            <a:off x="6863890" y="5855028"/>
            <a:ext cx="1584176" cy="725973"/>
            <a:chOff x="0" y="-27511"/>
            <a:chExt cx="1627454" cy="784063"/>
          </a:xfrm>
        </p:grpSpPr>
        <p:pic>
          <p:nvPicPr>
            <p:cNvPr id="13" name="Obrázek 12" descr="66ca8ebe0673c9fd9cbf86d7c774f581-abstract-design-background-vecto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14"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15" name="Picture 2" descr="ACE_logo_svetl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Obdélník 15"/>
          <p:cNvSpPr/>
          <p:nvPr/>
        </p:nvSpPr>
        <p:spPr>
          <a:xfrm>
            <a:off x="197767" y="6581001"/>
            <a:ext cx="8913385" cy="276999"/>
          </a:xfrm>
          <a:prstGeom prst="rect">
            <a:avLst/>
          </a:prstGeom>
        </p:spPr>
        <p:txBody>
          <a:bodyPr wrap="square">
            <a:spAutoFit/>
          </a:bodyPr>
          <a:lstStyle/>
          <a:p>
            <a:r>
              <a:rPr lang="cs-CZ" sz="1200" b="1" dirty="0">
                <a:solidFill>
                  <a:srgbClr val="7030A0"/>
                </a:solidFill>
              </a:rPr>
              <a:t>AC Education s.r.o. </a:t>
            </a:r>
            <a:r>
              <a:rPr lang="cs-CZ" sz="1200" b="1" dirty="0" smtClean="0">
                <a:solidFill>
                  <a:srgbClr val="7030A0"/>
                </a:solidFill>
              </a:rPr>
              <a:t>|Poděbradská </a:t>
            </a:r>
            <a:r>
              <a:rPr lang="cs-CZ" sz="1200" b="1" dirty="0">
                <a:solidFill>
                  <a:srgbClr val="7030A0"/>
                </a:solidFill>
              </a:rPr>
              <a:t>206/57, 198 00 Praha 9 – Hloubětín | </a:t>
            </a:r>
            <a:r>
              <a:rPr lang="cs-CZ" sz="1200" b="1" u="sng" dirty="0" smtClean="0">
                <a:solidFill>
                  <a:srgbClr val="7030A0"/>
                </a:solidFill>
                <a:hlinkClick r:id="rId7"/>
              </a:rPr>
              <a:t>info@aceducation.cz</a:t>
            </a:r>
            <a:r>
              <a:rPr lang="cs-CZ" sz="1200" b="1" dirty="0" smtClean="0">
                <a:solidFill>
                  <a:srgbClr val="7030A0"/>
                </a:solidFill>
              </a:rPr>
              <a:t>  |  </a:t>
            </a:r>
            <a:r>
              <a:rPr lang="cs-CZ" sz="1200" b="1" dirty="0">
                <a:solidFill>
                  <a:srgbClr val="7030A0"/>
                </a:solidFill>
              </a:rPr>
              <a:t>IČ: </a:t>
            </a:r>
            <a:r>
              <a:rPr lang="cs-CZ" sz="1200" b="1" dirty="0" smtClean="0">
                <a:solidFill>
                  <a:srgbClr val="7030A0"/>
                </a:solidFill>
              </a:rPr>
              <a:t>27971601 |DIČ:CZ27971601</a:t>
            </a:r>
            <a:endParaRPr lang="cs-CZ" sz="1200" dirty="0">
              <a:solidFill>
                <a:srgbClr val="7030A0"/>
              </a:solidFill>
            </a:endParaRPr>
          </a:p>
        </p:txBody>
      </p:sp>
    </p:spTree>
    <p:extLst>
      <p:ext uri="{BB962C8B-B14F-4D97-AF65-F5344CB8AC3E}">
        <p14:creationId xmlns:p14="http://schemas.microsoft.com/office/powerpoint/2010/main" val="2272151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12776"/>
            <a:ext cx="8229600" cy="1143000"/>
          </a:xfrm>
        </p:spPr>
        <p:txBody>
          <a:bodyPr>
            <a:normAutofit fontScale="90000"/>
          </a:bodyPr>
          <a:lstStyle/>
          <a:p>
            <a:r>
              <a:rPr lang="cs-CZ" dirty="0"/>
              <a:t>2. Ekonomické procesy uvnitř společnosti</a:t>
            </a:r>
          </a:p>
        </p:txBody>
      </p:sp>
      <p:sp>
        <p:nvSpPr>
          <p:cNvPr id="3" name="Zástupný symbol pro obsah 2"/>
          <p:cNvSpPr>
            <a:spLocks noGrp="1"/>
          </p:cNvSpPr>
          <p:nvPr>
            <p:ph sz="half" idx="1"/>
          </p:nvPr>
        </p:nvSpPr>
        <p:spPr>
          <a:xfrm>
            <a:off x="467544" y="1666106"/>
            <a:ext cx="6552728" cy="4525963"/>
          </a:xfrm>
        </p:spPr>
        <p:txBody>
          <a:bodyPr>
            <a:normAutofit lnSpcReduction="10000"/>
          </a:bodyPr>
          <a:lstStyle/>
          <a:p>
            <a:pPr marL="0" indent="0">
              <a:buNone/>
            </a:pPr>
            <a:endParaRPr lang="cs-CZ" b="1" dirty="0" smtClean="0"/>
          </a:p>
          <a:p>
            <a:pPr marL="0" indent="0">
              <a:buNone/>
            </a:pPr>
            <a:endParaRPr lang="cs-CZ" b="1" dirty="0"/>
          </a:p>
          <a:p>
            <a:pPr marL="0" indent="0">
              <a:buNone/>
            </a:pPr>
            <a:r>
              <a:rPr lang="cs-CZ" b="1" dirty="0" smtClean="0"/>
              <a:t>Útvary podniku:</a:t>
            </a:r>
          </a:p>
          <a:p>
            <a:pPr>
              <a:spcBef>
                <a:spcPts val="0"/>
              </a:spcBef>
              <a:spcAft>
                <a:spcPts val="600"/>
              </a:spcAft>
              <a:buFontTx/>
              <a:buChar char="-"/>
              <a:defRPr/>
            </a:pPr>
            <a:r>
              <a:rPr lang="cs-CZ" altLang="cs-CZ" dirty="0"/>
              <a:t>nákupní,</a:t>
            </a:r>
          </a:p>
          <a:p>
            <a:pPr>
              <a:spcBef>
                <a:spcPts val="0"/>
              </a:spcBef>
              <a:spcAft>
                <a:spcPts val="600"/>
              </a:spcAft>
              <a:buFontTx/>
              <a:buChar char="-"/>
              <a:defRPr/>
            </a:pPr>
            <a:r>
              <a:rPr lang="cs-CZ" altLang="cs-CZ" dirty="0"/>
              <a:t>výrobní,</a:t>
            </a:r>
          </a:p>
          <a:p>
            <a:pPr>
              <a:spcBef>
                <a:spcPts val="0"/>
              </a:spcBef>
              <a:spcAft>
                <a:spcPts val="600"/>
              </a:spcAft>
              <a:buFontTx/>
              <a:buChar char="-"/>
              <a:defRPr/>
            </a:pPr>
            <a:r>
              <a:rPr lang="cs-CZ" altLang="cs-CZ" dirty="0"/>
              <a:t>obchodní,</a:t>
            </a:r>
          </a:p>
          <a:p>
            <a:pPr marL="0" indent="0">
              <a:spcBef>
                <a:spcPts val="0"/>
              </a:spcBef>
              <a:spcAft>
                <a:spcPts val="600"/>
              </a:spcAft>
              <a:buNone/>
              <a:defRPr/>
            </a:pPr>
            <a:r>
              <a:rPr lang="cs-CZ" altLang="cs-CZ" dirty="0" smtClean="0"/>
              <a:t>-   ekonomický,</a:t>
            </a:r>
            <a:endParaRPr lang="cs-CZ" altLang="cs-CZ" i="1" dirty="0" smtClean="0">
              <a:solidFill>
                <a:srgbClr val="7030A0"/>
              </a:solidFill>
            </a:endParaRPr>
          </a:p>
          <a:p>
            <a:pPr marL="0" indent="0">
              <a:spcBef>
                <a:spcPts val="0"/>
              </a:spcBef>
              <a:spcAft>
                <a:spcPts val="600"/>
              </a:spcAft>
              <a:buNone/>
              <a:defRPr/>
            </a:pPr>
            <a:endParaRPr lang="cs-CZ" altLang="cs-CZ" i="1" dirty="0" smtClean="0">
              <a:solidFill>
                <a:srgbClr val="7030A0"/>
              </a:solidFill>
            </a:endParaRPr>
          </a:p>
          <a:p>
            <a:pPr marL="0" indent="0">
              <a:spcBef>
                <a:spcPts val="0"/>
              </a:spcBef>
              <a:spcAft>
                <a:spcPts val="600"/>
              </a:spcAft>
              <a:buNone/>
              <a:defRPr/>
            </a:pPr>
            <a:r>
              <a:rPr lang="cs-CZ" altLang="cs-CZ" i="1" dirty="0" smtClean="0">
                <a:solidFill>
                  <a:srgbClr val="7030A0"/>
                </a:solidFill>
              </a:rPr>
              <a:t>Některé </a:t>
            </a:r>
            <a:r>
              <a:rPr lang="cs-CZ" altLang="cs-CZ" i="1" dirty="0">
                <a:solidFill>
                  <a:srgbClr val="7030A0"/>
                </a:solidFill>
              </a:rPr>
              <a:t>činnosti mohou být </a:t>
            </a:r>
            <a:r>
              <a:rPr lang="cs-CZ" altLang="cs-CZ" i="1" dirty="0" err="1" smtClean="0">
                <a:solidFill>
                  <a:srgbClr val="7030A0"/>
                </a:solidFill>
              </a:rPr>
              <a:t>outsourcovány</a:t>
            </a:r>
            <a:r>
              <a:rPr lang="cs-CZ" altLang="cs-CZ" i="1" dirty="0">
                <a:solidFill>
                  <a:srgbClr val="7030A0"/>
                </a:solidFill>
              </a:rPr>
              <a:t>.</a:t>
            </a:r>
          </a:p>
          <a:p>
            <a:pPr marL="0" indent="0">
              <a:buNone/>
            </a:pPr>
            <a:endParaRPr lang="cs-CZ" dirty="0"/>
          </a:p>
        </p:txBody>
      </p:sp>
      <p:sp>
        <p:nvSpPr>
          <p:cNvPr id="13" name="Zástupný symbol pro obsah 12"/>
          <p:cNvSpPr>
            <a:spLocks noGrp="1"/>
          </p:cNvSpPr>
          <p:nvPr>
            <p:ph sz="half" idx="2"/>
          </p:nvPr>
        </p:nvSpPr>
        <p:spPr>
          <a:xfrm>
            <a:off x="4211960" y="1600200"/>
            <a:ext cx="4474840" cy="4525963"/>
          </a:xfrm>
        </p:spPr>
        <p:txBody>
          <a:bodyPr>
            <a:normAutofit lnSpcReduction="10000"/>
          </a:bodyPr>
          <a:lstStyle/>
          <a:p>
            <a:pPr>
              <a:spcBef>
                <a:spcPts val="0"/>
              </a:spcBef>
              <a:spcAft>
                <a:spcPts val="600"/>
              </a:spcAft>
              <a:buFontTx/>
              <a:buChar char="-"/>
              <a:defRPr/>
            </a:pPr>
            <a:endParaRPr lang="cs-CZ" altLang="cs-CZ" dirty="0" smtClean="0"/>
          </a:p>
          <a:p>
            <a:pPr>
              <a:spcBef>
                <a:spcPts val="0"/>
              </a:spcBef>
              <a:spcAft>
                <a:spcPts val="600"/>
              </a:spcAft>
              <a:buFontTx/>
              <a:buChar char="-"/>
              <a:defRPr/>
            </a:pPr>
            <a:endParaRPr lang="cs-CZ" altLang="cs-CZ" dirty="0"/>
          </a:p>
          <a:p>
            <a:pPr>
              <a:spcBef>
                <a:spcPts val="0"/>
              </a:spcBef>
              <a:spcAft>
                <a:spcPts val="600"/>
              </a:spcAft>
              <a:buFontTx/>
              <a:buChar char="-"/>
              <a:defRPr/>
            </a:pPr>
            <a:endParaRPr lang="cs-CZ" altLang="cs-CZ" dirty="0" smtClean="0"/>
          </a:p>
          <a:p>
            <a:pPr>
              <a:spcBef>
                <a:spcPts val="0"/>
              </a:spcBef>
              <a:spcAft>
                <a:spcPts val="600"/>
              </a:spcAft>
              <a:buFontTx/>
              <a:buChar char="-"/>
              <a:defRPr/>
            </a:pPr>
            <a:r>
              <a:rPr lang="cs-CZ" altLang="cs-CZ" dirty="0" smtClean="0"/>
              <a:t>personální</a:t>
            </a:r>
            <a:r>
              <a:rPr lang="cs-CZ" altLang="cs-CZ" dirty="0"/>
              <a:t>,</a:t>
            </a:r>
          </a:p>
          <a:p>
            <a:pPr>
              <a:spcBef>
                <a:spcPts val="0"/>
              </a:spcBef>
              <a:spcAft>
                <a:spcPts val="600"/>
              </a:spcAft>
              <a:buFontTx/>
              <a:buChar char="-"/>
              <a:defRPr/>
            </a:pPr>
            <a:r>
              <a:rPr lang="cs-CZ" altLang="cs-CZ" dirty="0"/>
              <a:t>technický,</a:t>
            </a:r>
          </a:p>
          <a:p>
            <a:pPr>
              <a:spcBef>
                <a:spcPts val="0"/>
              </a:spcBef>
              <a:spcAft>
                <a:spcPts val="600"/>
              </a:spcAft>
              <a:buFontTx/>
              <a:buChar char="-"/>
              <a:defRPr/>
            </a:pPr>
            <a:r>
              <a:rPr lang="cs-CZ" altLang="cs-CZ" dirty="0"/>
              <a:t>ostatní (</a:t>
            </a:r>
            <a:r>
              <a:rPr lang="cs-CZ" altLang="cs-CZ" dirty="0" err="1"/>
              <a:t>VaV</a:t>
            </a:r>
            <a:r>
              <a:rPr lang="cs-CZ" altLang="cs-CZ" dirty="0"/>
              <a:t>, IT, doprava, energetika, jakost, údržba, BOZP, ŽP).</a:t>
            </a:r>
          </a:p>
          <a:p>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Obrázek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3468580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26368" y="1556792"/>
            <a:ext cx="8748464" cy="4525963"/>
          </a:xfrm>
        </p:spPr>
        <p:txBody>
          <a:bodyPr>
            <a:normAutofit fontScale="92500"/>
          </a:bodyPr>
          <a:lstStyle/>
          <a:p>
            <a:pPr marL="0" indent="0">
              <a:buNone/>
            </a:pPr>
            <a:r>
              <a:rPr lang="cs-CZ" sz="2800" b="1" dirty="0" smtClean="0"/>
              <a:t>Provoz podniku:</a:t>
            </a:r>
          </a:p>
          <a:p>
            <a:pPr marL="0" indent="0">
              <a:spcBef>
                <a:spcPct val="0"/>
              </a:spcBef>
              <a:spcAft>
                <a:spcPts val="600"/>
              </a:spcAft>
              <a:buNone/>
            </a:pPr>
            <a:r>
              <a:rPr lang="cs-CZ" altLang="cs-CZ" sz="2800" dirty="0"/>
              <a:t>Při zajištění provozu podniku si management ujasní:</a:t>
            </a:r>
          </a:p>
          <a:p>
            <a:pPr marL="0" indent="0">
              <a:spcBef>
                <a:spcPct val="0"/>
              </a:spcBef>
              <a:spcAft>
                <a:spcPts val="600"/>
              </a:spcAft>
              <a:buNone/>
            </a:pPr>
            <a:r>
              <a:rPr lang="cs-CZ" altLang="cs-CZ" sz="2800" dirty="0">
                <a:solidFill>
                  <a:srgbClr val="D60093"/>
                </a:solidFill>
              </a:rPr>
              <a:t>„Co“ </a:t>
            </a:r>
            <a:r>
              <a:rPr lang="cs-CZ" altLang="cs-CZ" sz="2800" dirty="0"/>
              <a:t>– jaké produkty bude vyrábět či poskytovat,</a:t>
            </a:r>
          </a:p>
          <a:p>
            <a:pPr marL="0" indent="0">
              <a:spcBef>
                <a:spcPct val="0"/>
              </a:spcBef>
              <a:spcAft>
                <a:spcPts val="600"/>
              </a:spcAft>
              <a:buNone/>
            </a:pPr>
            <a:r>
              <a:rPr lang="cs-CZ" altLang="cs-CZ" sz="2800" dirty="0">
                <a:solidFill>
                  <a:srgbClr val="00B050"/>
                </a:solidFill>
              </a:rPr>
              <a:t>„Proč“ </a:t>
            </a:r>
            <a:r>
              <a:rPr lang="cs-CZ" altLang="cs-CZ" sz="2800" dirty="0"/>
              <a:t>– pro koho je produkce určena, jak se </a:t>
            </a:r>
            <a:r>
              <a:rPr lang="cs-CZ" altLang="cs-CZ" sz="2800" dirty="0" smtClean="0"/>
              <a:t>k němu </a:t>
            </a:r>
            <a:r>
              <a:rPr lang="cs-CZ" altLang="cs-CZ" sz="2800" dirty="0"/>
              <a:t>dostane,</a:t>
            </a:r>
          </a:p>
          <a:p>
            <a:pPr marL="0" indent="0">
              <a:spcBef>
                <a:spcPct val="0"/>
              </a:spcBef>
              <a:spcAft>
                <a:spcPts val="600"/>
              </a:spcAft>
              <a:buNone/>
            </a:pPr>
            <a:r>
              <a:rPr lang="cs-CZ" altLang="cs-CZ" sz="2800" dirty="0">
                <a:solidFill>
                  <a:srgbClr val="FF6600"/>
                </a:solidFill>
              </a:rPr>
              <a:t>„Jak“ </a:t>
            </a:r>
            <a:r>
              <a:rPr lang="cs-CZ" altLang="cs-CZ" sz="2800" dirty="0"/>
              <a:t>– jakým </a:t>
            </a:r>
            <a:r>
              <a:rPr lang="cs-CZ" altLang="cs-CZ" sz="2800" dirty="0" smtClean="0"/>
              <a:t>způsobem (s </a:t>
            </a:r>
            <a:r>
              <a:rPr lang="cs-CZ" altLang="cs-CZ" sz="2800" dirty="0"/>
              <a:t>jakou </a:t>
            </a:r>
            <a:r>
              <a:rPr lang="cs-CZ" altLang="cs-CZ" sz="2800" dirty="0" smtClean="0"/>
              <a:t>technologií a </a:t>
            </a:r>
            <a:r>
              <a:rPr lang="cs-CZ" altLang="cs-CZ" sz="2800" dirty="0"/>
              <a:t>z </a:t>
            </a:r>
            <a:r>
              <a:rPr lang="cs-CZ" altLang="cs-CZ" sz="2800" dirty="0" smtClean="0"/>
              <a:t>jakých mater.)</a:t>
            </a:r>
            <a:endParaRPr lang="cs-CZ" altLang="cs-CZ" sz="2800" dirty="0"/>
          </a:p>
          <a:p>
            <a:pPr marL="0" indent="0">
              <a:spcBef>
                <a:spcPct val="0"/>
              </a:spcBef>
              <a:spcAft>
                <a:spcPts val="600"/>
              </a:spcAft>
              <a:buNone/>
            </a:pPr>
            <a:r>
              <a:rPr lang="cs-CZ" altLang="cs-CZ" sz="2800" dirty="0">
                <a:solidFill>
                  <a:srgbClr val="800000"/>
                </a:solidFill>
              </a:rPr>
              <a:t>„Kde“ </a:t>
            </a:r>
            <a:r>
              <a:rPr lang="cs-CZ" altLang="cs-CZ" sz="2800" dirty="0"/>
              <a:t>– kde bude produkce dislokována, </a:t>
            </a:r>
          </a:p>
          <a:p>
            <a:pPr marL="0" indent="0">
              <a:spcBef>
                <a:spcPct val="0"/>
              </a:spcBef>
              <a:spcAft>
                <a:spcPts val="600"/>
              </a:spcAft>
              <a:buNone/>
            </a:pPr>
            <a:r>
              <a:rPr lang="cs-CZ" altLang="cs-CZ" sz="2800" dirty="0">
                <a:solidFill>
                  <a:srgbClr val="FF0000"/>
                </a:solidFill>
              </a:rPr>
              <a:t>„Kdo“ </a:t>
            </a:r>
            <a:r>
              <a:rPr lang="cs-CZ" altLang="cs-CZ" sz="2800" dirty="0"/>
              <a:t>– kdo bude produkci realizovat,</a:t>
            </a:r>
          </a:p>
          <a:p>
            <a:pPr marL="0" indent="0">
              <a:spcBef>
                <a:spcPct val="0"/>
              </a:spcBef>
              <a:spcAft>
                <a:spcPts val="600"/>
              </a:spcAft>
              <a:buNone/>
            </a:pPr>
            <a:r>
              <a:rPr lang="cs-CZ" altLang="cs-CZ" sz="2800" dirty="0">
                <a:solidFill>
                  <a:srgbClr val="0000FF"/>
                </a:solidFill>
              </a:rPr>
              <a:t>„Kdy“ </a:t>
            </a:r>
            <a:r>
              <a:rPr lang="cs-CZ" altLang="cs-CZ" sz="2800" dirty="0"/>
              <a:t>– jak bude časově rozvržena,</a:t>
            </a:r>
          </a:p>
          <a:p>
            <a:pPr marL="0" indent="0">
              <a:spcBef>
                <a:spcPct val="0"/>
              </a:spcBef>
              <a:spcAft>
                <a:spcPts val="600"/>
              </a:spcAft>
              <a:buNone/>
            </a:pPr>
            <a:r>
              <a:rPr lang="cs-CZ" altLang="cs-CZ" sz="2800" i="1" dirty="0">
                <a:solidFill>
                  <a:srgbClr val="C00000"/>
                </a:solidFill>
              </a:rPr>
              <a:t>co proto bude potřebovat a jak to může zajistit.</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3832318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a:bodyPr>
          <a:lstStyle/>
          <a:p>
            <a:r>
              <a:rPr lang="cs-CZ" dirty="0"/>
              <a:t>Jednou z nejdůležitějších činností podniku je </a:t>
            </a:r>
            <a:r>
              <a:rPr lang="cs-CZ" b="1" i="1" dirty="0"/>
              <a:t>finanční řízení</a:t>
            </a:r>
            <a:r>
              <a:rPr lang="cs-CZ" dirty="0"/>
              <a:t>. </a:t>
            </a:r>
            <a:endParaRPr lang="cs-CZ" dirty="0" smtClean="0"/>
          </a:p>
          <a:p>
            <a:r>
              <a:rPr lang="cs-CZ" dirty="0"/>
              <a:t>K</a:t>
            </a:r>
            <a:r>
              <a:rPr lang="cs-CZ" dirty="0" smtClean="0"/>
              <a:t>valita </a:t>
            </a:r>
            <a:r>
              <a:rPr lang="cs-CZ" dirty="0"/>
              <a:t>finančního řízení určuje jeho rozvoj. Finanční řízení zahrnuje finanční plánování, finanční rozhodování a finanční analýzu. Jeho podstatou je zajistit dostatečné finanční toky a zvyšovat hodnotu firmy</a:t>
            </a:r>
            <a:r>
              <a:rPr lang="cs-CZ" dirty="0" smtClean="0"/>
              <a:t>.</a:t>
            </a:r>
          </a:p>
          <a:p>
            <a:r>
              <a:rPr lang="cs-CZ" dirty="0"/>
              <a:t>Cílem každého podniku </a:t>
            </a:r>
            <a:r>
              <a:rPr lang="cs-CZ" dirty="0" smtClean="0"/>
              <a:t>je </a:t>
            </a:r>
            <a:r>
              <a:rPr lang="cs-CZ" dirty="0"/>
              <a:t>schopnost dosahovat zisku a současně schopnost splácet své závazky.</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3930579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pPr marL="0" indent="0">
              <a:buNone/>
            </a:pPr>
            <a:r>
              <a:rPr lang="cs-CZ" dirty="0"/>
              <a:t>Úkolem finančního řízení je zajišťovat kapitál pro potřeby podniku, jeho optimální přerozdělení, stanovení zásad rozdělení zisku a vůbec řízení, analýza a kontrola hospodářské činnosti firmy. </a:t>
            </a:r>
            <a:r>
              <a:rPr lang="cs-CZ" i="1" u="sng" dirty="0"/>
              <a:t>Kapitál může být vlastní nebo cizí.</a:t>
            </a:r>
            <a:endParaRPr lang="cs-CZ" dirty="0"/>
          </a:p>
          <a:p>
            <a:pPr marL="0" lvl="0" indent="0">
              <a:buNone/>
            </a:pPr>
            <a:r>
              <a:rPr lang="cs-CZ" i="1" dirty="0"/>
              <a:t>vlastní kapitál</a:t>
            </a:r>
            <a:endParaRPr lang="cs-CZ" dirty="0"/>
          </a:p>
          <a:p>
            <a:pPr marL="0" indent="0">
              <a:buNone/>
            </a:pPr>
            <a:r>
              <a:rPr lang="cs-CZ" dirty="0"/>
              <a:t>Patří majiteli podniku, je ukazatelem finanční jistoty. Je proměnlivou veličinou, mění se v čase podle výsledku hospodaření.</a:t>
            </a:r>
          </a:p>
          <a:p>
            <a:pPr marL="0" lvl="0" indent="0">
              <a:buNone/>
            </a:pPr>
            <a:r>
              <a:rPr lang="cs-CZ" i="1" dirty="0"/>
              <a:t>cizí kapitál </a:t>
            </a:r>
            <a:endParaRPr lang="cs-CZ" dirty="0"/>
          </a:p>
          <a:p>
            <a:pPr marL="0" indent="0">
              <a:buNone/>
            </a:pPr>
            <a:r>
              <a:rPr lang="cs-CZ" dirty="0"/>
              <a:t>Závazek podniku, který musí být za určitou dobu splacen (krátkodobý, dlouhodobý).</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3761028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r>
              <a:rPr lang="cs-CZ" b="1" i="1" dirty="0"/>
              <a:t>Finanční plánování</a:t>
            </a:r>
            <a:endParaRPr lang="cs-CZ" dirty="0"/>
          </a:p>
          <a:p>
            <a:pPr marL="0" indent="0">
              <a:buNone/>
            </a:pPr>
            <a:r>
              <a:rPr lang="cs-CZ" dirty="0"/>
              <a:t>Úkolem finančního plánování je stanovení cílů a prostředků k jejich dosažení. Zahrnuje analýzu finančních a investičních možností podniku, zhodnocení možných budoucích důsledků stávajících rozhodnutí, volbu alternativních možností.</a:t>
            </a:r>
          </a:p>
          <a:p>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80928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35788"/>
            <a:ext cx="8229600" cy="4525963"/>
          </a:xfrm>
        </p:spPr>
        <p:txBody>
          <a:bodyPr>
            <a:normAutofit fontScale="77500" lnSpcReduction="20000"/>
          </a:bodyPr>
          <a:lstStyle/>
          <a:p>
            <a:r>
              <a:rPr lang="cs-CZ" b="1" i="1" dirty="0"/>
              <a:t>Finanční rozhodování</a:t>
            </a:r>
            <a:endParaRPr lang="cs-CZ" dirty="0"/>
          </a:p>
          <a:p>
            <a:pPr marL="0" indent="0">
              <a:buNone/>
            </a:pPr>
            <a:r>
              <a:rPr lang="cs-CZ" dirty="0" smtClean="0"/>
              <a:t>Proces</a:t>
            </a:r>
            <a:r>
              <a:rPr lang="cs-CZ" dirty="0"/>
              <a:t>, při němž dochází k výběru optimální varianty získávání peněz a jejich využití v souladu s cíli podniku. V rámci finančního rozhodování se řeší například rozhodování o celkové výši základního kapitálu při zakládání společnosti, o poměru mezi vlastním a cizím kapitálem, o struktuře majetku, o způsobu investování, o rozdělování zisku podniku apod. Finanční rozhodování má následující fáze:</a:t>
            </a:r>
          </a:p>
          <a:p>
            <a:pPr lvl="0"/>
            <a:r>
              <a:rPr lang="cs-CZ" dirty="0"/>
              <a:t>vymezení finančního problému, </a:t>
            </a:r>
          </a:p>
          <a:p>
            <a:pPr lvl="0"/>
            <a:r>
              <a:rPr lang="cs-CZ" dirty="0"/>
              <a:t>analýza informací,</a:t>
            </a:r>
          </a:p>
          <a:p>
            <a:pPr lvl="0"/>
            <a:r>
              <a:rPr lang="cs-CZ" dirty="0"/>
              <a:t>určení variant řešení problému,</a:t>
            </a:r>
          </a:p>
          <a:p>
            <a:pPr lvl="0"/>
            <a:r>
              <a:rPr lang="cs-CZ" dirty="0"/>
              <a:t>stanovení kritérií pro výběr optimální varianty, </a:t>
            </a:r>
          </a:p>
          <a:p>
            <a:pPr lvl="0"/>
            <a:r>
              <a:rPr lang="cs-CZ" dirty="0"/>
              <a:t>volba optimální varianty.</a:t>
            </a:r>
          </a:p>
          <a:p>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422388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r>
              <a:rPr lang="cs-CZ" b="1" i="1" dirty="0"/>
              <a:t>Finanční analýza</a:t>
            </a:r>
            <a:endParaRPr lang="cs-CZ" dirty="0"/>
          </a:p>
          <a:p>
            <a:pPr marL="0" indent="0">
              <a:buNone/>
            </a:pPr>
            <a:r>
              <a:rPr lang="cs-CZ" dirty="0"/>
              <a:t>Komplexně vypovídá o finanční situaci podniku, o jeho „finančním zdraví“. Vychází z rozvahy, výkazů zisků a ztrát a cash </a:t>
            </a:r>
            <a:r>
              <a:rPr lang="cs-CZ" dirty="0" err="1"/>
              <a:t>flow</a:t>
            </a:r>
            <a:r>
              <a:rPr lang="cs-CZ" dirty="0"/>
              <a:t>. Hlavními oblastmi je výnosnost podniku, jeho platební schopnost a hospodářská a finanční stabilita. Má hlavní význam pro banky, dodavatele a odběratele, investory. </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4179378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
        <p:nvSpPr>
          <p:cNvPr id="11" name="Obdélník 10"/>
          <p:cNvSpPr/>
          <p:nvPr/>
        </p:nvSpPr>
        <p:spPr>
          <a:xfrm>
            <a:off x="709366" y="1379084"/>
            <a:ext cx="1765227" cy="584775"/>
          </a:xfrm>
          <a:prstGeom prst="rect">
            <a:avLst/>
          </a:prstGeom>
          <a:noFill/>
        </p:spPr>
        <p:txBody>
          <a:bodyPr wrap="none" lIns="91440" tIns="45720" rIns="91440" bIns="45720">
            <a:spAutoFit/>
          </a:bodyPr>
          <a:lstStyle/>
          <a:p>
            <a:pPr algn="ctr"/>
            <a:r>
              <a:rPr lang="cs-CZ"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rPr>
              <a:t>                 </a:t>
            </a:r>
            <a:endParaRPr lang="cs-CZ"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endParaRPr>
          </a:p>
        </p:txBody>
      </p:sp>
      <p:grpSp>
        <p:nvGrpSpPr>
          <p:cNvPr id="10" name="Skupina 9"/>
          <p:cNvGrpSpPr/>
          <p:nvPr/>
        </p:nvGrpSpPr>
        <p:grpSpPr>
          <a:xfrm>
            <a:off x="6863890" y="5855028"/>
            <a:ext cx="1584176" cy="725973"/>
            <a:chOff x="0" y="-27511"/>
            <a:chExt cx="1627454" cy="784063"/>
          </a:xfrm>
        </p:grpSpPr>
        <p:pic>
          <p:nvPicPr>
            <p:cNvPr id="13" name="Obrázek 12" descr="66ca8ebe0673c9fd9cbf86d7c774f581-abstract-design-background-vecto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14"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pPr>
              <a:r>
                <a:rPr lang="cs-CZ" sz="1000" b="1" dirty="0">
                  <a:solidFill>
                    <a:srgbClr val="7030A0"/>
                  </a:solidFill>
                  <a:ea typeface="Calibri"/>
                  <a:cs typeface="Times New Roman"/>
                </a:rPr>
                <a:t>Všechno</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v mém životě</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 souvisí</a:t>
              </a:r>
              <a:endParaRPr lang="cs-CZ" sz="1000" dirty="0">
                <a:solidFill>
                  <a:prstClr val="black"/>
                </a:solidFill>
                <a:ea typeface="Calibri"/>
                <a:cs typeface="Times New Roman"/>
              </a:endParaRPr>
            </a:p>
            <a:p>
              <a:pPr>
                <a:lnSpc>
                  <a:spcPct val="115000"/>
                </a:lnSpc>
                <a:spcAft>
                  <a:spcPts val="1000"/>
                </a:spcAft>
              </a:pPr>
              <a:r>
                <a:rPr lang="cs-CZ" sz="800" b="1" dirty="0">
                  <a:solidFill>
                    <a:srgbClr val="7030A0"/>
                  </a:solidFill>
                  <a:ea typeface="Calibri"/>
                  <a:cs typeface="Times New Roman"/>
                </a:rPr>
                <a:t> </a:t>
              </a:r>
              <a:endParaRPr lang="cs-CZ" sz="1100" dirty="0">
                <a:solidFill>
                  <a:prstClr val="black"/>
                </a:solidFill>
                <a:ea typeface="Calibri"/>
                <a:cs typeface="Times New Roman"/>
              </a:endParaRPr>
            </a:p>
          </p:txBody>
        </p:sp>
      </p:grpSp>
      <p:pic>
        <p:nvPicPr>
          <p:cNvPr id="15" name="Picture 2" descr="ACE_logo_svetl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Obdélník 15"/>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6"/>
              </a:rPr>
              <a:t>info@aceducation.cz</a:t>
            </a:r>
            <a:r>
              <a:rPr lang="cs-CZ" sz="1200" b="1" dirty="0">
                <a:solidFill>
                  <a:srgbClr val="7030A0"/>
                </a:solidFill>
              </a:rPr>
              <a:t>  |  IČ: 27971601  | DIČ: CZ27971601</a:t>
            </a:r>
            <a:endParaRPr lang="cs-CZ" sz="1200" dirty="0">
              <a:solidFill>
                <a:srgbClr val="7030A0"/>
              </a:solidFill>
            </a:endParaRPr>
          </a:p>
        </p:txBody>
      </p:sp>
      <p:sp>
        <p:nvSpPr>
          <p:cNvPr id="4" name="TextovéPole 3"/>
          <p:cNvSpPr txBox="1"/>
          <p:nvPr/>
        </p:nvSpPr>
        <p:spPr>
          <a:xfrm>
            <a:off x="382382" y="2269431"/>
            <a:ext cx="8065684" cy="661720"/>
          </a:xfrm>
          <a:prstGeom prst="rect">
            <a:avLst/>
          </a:prstGeom>
          <a:noFill/>
        </p:spPr>
        <p:txBody>
          <a:bodyPr wrap="square" rtlCol="0">
            <a:spAutoFit/>
          </a:bodyPr>
          <a:lstStyle/>
          <a:p>
            <a:pPr algn="just"/>
            <a:r>
              <a:rPr lang="cs-CZ" sz="1900" dirty="0" smtClean="0">
                <a:solidFill>
                  <a:prstClr val="black"/>
                </a:solidFill>
              </a:rPr>
              <a:t> </a:t>
            </a:r>
          </a:p>
          <a:p>
            <a:endParaRPr lang="cs-CZ" dirty="0">
              <a:solidFill>
                <a:prstClr val="black"/>
              </a:solidFill>
            </a:endParaRPr>
          </a:p>
        </p:txBody>
      </p:sp>
      <p:sp>
        <p:nvSpPr>
          <p:cNvPr id="2" name="Nadpis 1"/>
          <p:cNvSpPr>
            <a:spLocks noGrp="1"/>
          </p:cNvSpPr>
          <p:nvPr>
            <p:ph type="title"/>
          </p:nvPr>
        </p:nvSpPr>
        <p:spPr>
          <a:xfrm>
            <a:off x="439927" y="980728"/>
            <a:ext cx="8229600" cy="1143000"/>
          </a:xfrm>
        </p:spPr>
        <p:txBody>
          <a:bodyPr>
            <a:normAutofit/>
          </a:bodyPr>
          <a:lstStyle/>
          <a:p>
            <a:r>
              <a:rPr lang="cs-CZ" sz="3600" dirty="0" smtClean="0"/>
              <a:t>Hlavní uživatelé finanční analýzy</a:t>
            </a:r>
            <a:endParaRPr lang="cs-CZ" sz="3600" dirty="0"/>
          </a:p>
        </p:txBody>
      </p:sp>
      <p:sp>
        <p:nvSpPr>
          <p:cNvPr id="6" name="Zástupný symbol pro obsah 5"/>
          <p:cNvSpPr>
            <a:spLocks noGrp="1"/>
          </p:cNvSpPr>
          <p:nvPr>
            <p:ph sz="half" idx="1"/>
          </p:nvPr>
        </p:nvSpPr>
        <p:spPr>
          <a:xfrm>
            <a:off x="457200" y="2269431"/>
            <a:ext cx="4038600" cy="3856732"/>
          </a:xfrm>
        </p:spPr>
        <p:txBody>
          <a:bodyPr>
            <a:normAutofit fontScale="85000" lnSpcReduction="10000"/>
          </a:bodyPr>
          <a:lstStyle/>
          <a:p>
            <a:pPr lvl="0"/>
            <a:r>
              <a:rPr lang="cs-CZ" dirty="0"/>
              <a:t>vlastníci podniku </a:t>
            </a:r>
          </a:p>
          <a:p>
            <a:pPr lvl="0"/>
            <a:r>
              <a:rPr lang="cs-CZ" dirty="0"/>
              <a:t>vrcholové vedení a manažeři podniku,</a:t>
            </a:r>
          </a:p>
          <a:p>
            <a:pPr lvl="0"/>
            <a:r>
              <a:rPr lang="cs-CZ" dirty="0"/>
              <a:t>investoři zajímající se o emitované akce, dluhopisy nebo majetkové podíly,</a:t>
            </a:r>
          </a:p>
          <a:p>
            <a:pPr lvl="0"/>
            <a:r>
              <a:rPr lang="cs-CZ" dirty="0"/>
              <a:t>obchodní partneři,</a:t>
            </a:r>
          </a:p>
          <a:p>
            <a:pPr lvl="0"/>
            <a:r>
              <a:rPr lang="cs-CZ" dirty="0"/>
              <a:t>konkurenti,</a:t>
            </a:r>
          </a:p>
          <a:p>
            <a:r>
              <a:rPr lang="cs-CZ" dirty="0"/>
              <a:t>zaměstnanci a odborové organizace,</a:t>
            </a:r>
          </a:p>
        </p:txBody>
      </p:sp>
      <p:sp>
        <p:nvSpPr>
          <p:cNvPr id="7" name="Zástupný symbol pro obsah 6"/>
          <p:cNvSpPr>
            <a:spLocks noGrp="1"/>
          </p:cNvSpPr>
          <p:nvPr>
            <p:ph sz="half" idx="2"/>
          </p:nvPr>
        </p:nvSpPr>
        <p:spPr>
          <a:xfrm>
            <a:off x="4648200" y="2269431"/>
            <a:ext cx="4038600" cy="3856732"/>
          </a:xfrm>
        </p:spPr>
        <p:txBody>
          <a:bodyPr>
            <a:normAutofit fontScale="85000" lnSpcReduction="10000"/>
          </a:bodyPr>
          <a:lstStyle/>
          <a:p>
            <a:pPr lvl="0"/>
            <a:r>
              <a:rPr lang="cs-CZ" dirty="0"/>
              <a:t>zahraniční partneři a instituce,</a:t>
            </a:r>
          </a:p>
          <a:p>
            <a:pPr lvl="0"/>
            <a:r>
              <a:rPr lang="cs-CZ" dirty="0"/>
              <a:t>státní instituce (finanční úřady, kontrolní úřady).</a:t>
            </a:r>
          </a:p>
          <a:p>
            <a:pPr lvl="0"/>
            <a:r>
              <a:rPr lang="cs-CZ" dirty="0"/>
              <a:t>auditoři,</a:t>
            </a:r>
          </a:p>
          <a:p>
            <a:pPr lvl="0"/>
            <a:r>
              <a:rPr lang="cs-CZ" dirty="0"/>
              <a:t>obchodníci s cennými papíry, analytici, ekonomičtí poradci,</a:t>
            </a:r>
          </a:p>
          <a:p>
            <a:pPr lvl="0"/>
            <a:r>
              <a:rPr lang="cs-CZ" dirty="0"/>
              <a:t>odborná veřejnost.</a:t>
            </a:r>
          </a:p>
          <a:p>
            <a:endParaRPr lang="cs-CZ" dirty="0"/>
          </a:p>
        </p:txBody>
      </p:sp>
    </p:spTree>
    <p:extLst>
      <p:ext uri="{BB962C8B-B14F-4D97-AF65-F5344CB8AC3E}">
        <p14:creationId xmlns:p14="http://schemas.microsoft.com/office/powerpoint/2010/main" val="2289247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96752"/>
            <a:ext cx="8229600" cy="1143000"/>
          </a:xfrm>
        </p:spPr>
        <p:txBody>
          <a:bodyPr/>
          <a:lstStyle/>
          <a:p>
            <a:r>
              <a:rPr lang="cs-CZ" dirty="0" smtClean="0"/>
              <a:t>Pravidla financování</a:t>
            </a:r>
            <a:endParaRPr lang="cs-CZ" dirty="0"/>
          </a:p>
        </p:txBody>
      </p:sp>
      <p:sp>
        <p:nvSpPr>
          <p:cNvPr id="3" name="Zástupný symbol pro obsah 2"/>
          <p:cNvSpPr>
            <a:spLocks noGrp="1"/>
          </p:cNvSpPr>
          <p:nvPr>
            <p:ph idx="1"/>
          </p:nvPr>
        </p:nvSpPr>
        <p:spPr>
          <a:xfrm>
            <a:off x="457200" y="2420888"/>
            <a:ext cx="8229600" cy="3705275"/>
          </a:xfrm>
        </p:spPr>
        <p:txBody>
          <a:bodyPr>
            <a:normAutofit fontScale="92500" lnSpcReduction="10000"/>
          </a:bodyPr>
          <a:lstStyle/>
          <a:p>
            <a:pPr lvl="0"/>
            <a:r>
              <a:rPr lang="cs-CZ" sz="2200" b="1" dirty="0"/>
              <a:t>zlaté pravidlo financování </a:t>
            </a:r>
            <a:r>
              <a:rPr lang="cs-CZ" sz="2200" dirty="0"/>
              <a:t>-</a:t>
            </a:r>
            <a:r>
              <a:rPr lang="cs-CZ" sz="2200" b="1" dirty="0"/>
              <a:t> </a:t>
            </a:r>
            <a:r>
              <a:rPr lang="cs-CZ" sz="2200" dirty="0"/>
              <a:t>zdroje krytí jednotlivých složek majetku by měly být k dispozici minimálně v době, po kterou je majetek v podniku vázán,  </a:t>
            </a:r>
          </a:p>
          <a:p>
            <a:pPr lvl="0"/>
            <a:r>
              <a:rPr lang="cs-CZ" sz="2200" b="1" dirty="0"/>
              <a:t>zlaté bilanční pravidlo</a:t>
            </a:r>
            <a:r>
              <a:rPr lang="cs-CZ" sz="2200" dirty="0"/>
              <a:t> - stálá aktiva mají být kryta kapitálem, který má podnik dlouhodobě nebo trvale k dispozici,  </a:t>
            </a:r>
          </a:p>
          <a:p>
            <a:pPr lvl="0"/>
            <a:r>
              <a:rPr lang="cs-CZ" sz="2200" b="1" dirty="0"/>
              <a:t>zlaté pari pravidlo - </a:t>
            </a:r>
            <a:r>
              <a:rPr lang="cs-CZ" sz="2200" dirty="0"/>
              <a:t>stálá aktiva mají být financována z vlastních zdrojů,  </a:t>
            </a:r>
          </a:p>
          <a:p>
            <a:pPr lvl="0"/>
            <a:r>
              <a:rPr lang="cs-CZ" sz="2200" b="1" dirty="0"/>
              <a:t>zlaté pravidlo vyrovnání rizika</a:t>
            </a:r>
            <a:r>
              <a:rPr lang="cs-CZ" sz="2200" dirty="0"/>
              <a:t> - vlastní zdroje mají převyšovat zdroje cizí</a:t>
            </a:r>
            <a:r>
              <a:rPr lang="cs-CZ" sz="2200" dirty="0" smtClean="0"/>
              <a:t>.</a:t>
            </a:r>
          </a:p>
          <a:p>
            <a:pPr lvl="0"/>
            <a:r>
              <a:rPr lang="cs-CZ" sz="2400" b="1" dirty="0"/>
              <a:t>dlouhodobý majetek </a:t>
            </a:r>
            <a:r>
              <a:rPr lang="cs-CZ" sz="2400" dirty="0"/>
              <a:t>má být financován </a:t>
            </a:r>
            <a:r>
              <a:rPr lang="cs-CZ" sz="2400" b="1" dirty="0"/>
              <a:t>dlouhodobými zdroji</a:t>
            </a:r>
            <a:r>
              <a:rPr lang="cs-CZ" sz="2400" dirty="0"/>
              <a:t>,</a:t>
            </a:r>
          </a:p>
          <a:p>
            <a:pPr lvl="0"/>
            <a:r>
              <a:rPr lang="cs-CZ" sz="2400" b="1" dirty="0"/>
              <a:t>krátkodobý majetek </a:t>
            </a:r>
            <a:r>
              <a:rPr lang="cs-CZ" sz="2400" dirty="0"/>
              <a:t>má být financován </a:t>
            </a:r>
            <a:r>
              <a:rPr lang="cs-CZ" sz="2400" b="1" dirty="0"/>
              <a:t>krátkodobými zdroji</a:t>
            </a:r>
            <a:r>
              <a:rPr lang="cs-CZ" sz="2400" dirty="0"/>
              <a:t>.</a:t>
            </a:r>
          </a:p>
          <a:p>
            <a:pPr marL="0" indent="0">
              <a:buNone/>
            </a:pPr>
            <a:r>
              <a:rPr lang="cs-CZ" sz="2400" dirty="0">
                <a:solidFill>
                  <a:srgbClr val="FF0000"/>
                </a:solidFill>
              </a:rPr>
              <a:t>Porušení pravidel financování může způsobit neefektivní financování podnikových činností.</a:t>
            </a:r>
          </a:p>
          <a:p>
            <a:pPr lvl="0"/>
            <a:endParaRPr lang="cs-CZ" sz="2200" dirty="0"/>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pic>
        <p:nvPicPr>
          <p:cNvPr id="5" name="Picture 2" descr="ACE_logo_svet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sp>
        <p:nvSpPr>
          <p:cNvPr id="9" name="Obdélník 8"/>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5"/>
              </a:rPr>
              <a:t>info@aceducation.cz</a:t>
            </a:r>
            <a:r>
              <a:rPr lang="cs-CZ" sz="1200" b="1" dirty="0">
                <a:solidFill>
                  <a:srgbClr val="7030A0"/>
                </a:solidFill>
              </a:rPr>
              <a:t>  |  IČ: 27971601  | DIČ: CZ27971601</a:t>
            </a:r>
            <a:endParaRPr lang="cs-CZ" sz="1200" dirty="0">
              <a:solidFill>
                <a:srgbClr val="7030A0"/>
              </a:solidFill>
            </a:endParaRPr>
          </a:p>
        </p:txBody>
      </p:sp>
    </p:spTree>
    <p:extLst>
      <p:ext uri="{BB962C8B-B14F-4D97-AF65-F5344CB8AC3E}">
        <p14:creationId xmlns:p14="http://schemas.microsoft.com/office/powerpoint/2010/main" val="3649771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96752"/>
            <a:ext cx="8229600" cy="1143000"/>
          </a:xfrm>
        </p:spPr>
        <p:txBody>
          <a:bodyPr/>
          <a:lstStyle/>
          <a:p>
            <a:r>
              <a:rPr lang="cs-CZ" dirty="0" smtClean="0"/>
              <a:t>3. Náklady x výnosy x zisk</a:t>
            </a:r>
            <a:endParaRPr lang="cs-CZ" dirty="0"/>
          </a:p>
        </p:txBody>
      </p:sp>
      <p:sp>
        <p:nvSpPr>
          <p:cNvPr id="3" name="Zástupný symbol pro obsah 2"/>
          <p:cNvSpPr>
            <a:spLocks noGrp="1"/>
          </p:cNvSpPr>
          <p:nvPr>
            <p:ph idx="1"/>
          </p:nvPr>
        </p:nvSpPr>
        <p:spPr>
          <a:xfrm>
            <a:off x="457200" y="2364049"/>
            <a:ext cx="8229600" cy="4525963"/>
          </a:xfrm>
        </p:spPr>
        <p:txBody>
          <a:bodyPr>
            <a:normAutofit/>
          </a:bodyPr>
          <a:lstStyle/>
          <a:p>
            <a:pPr marL="0" indent="0">
              <a:lnSpc>
                <a:spcPct val="90000"/>
              </a:lnSpc>
              <a:buNone/>
            </a:pPr>
            <a:r>
              <a:rPr lang="cs-CZ" altLang="cs-CZ" sz="2800" b="1" dirty="0">
                <a:cs typeface="Times New Roman" pitchFamily="18" charset="0"/>
              </a:rPr>
              <a:t>Výnosy</a:t>
            </a:r>
            <a:r>
              <a:rPr lang="cs-CZ" altLang="cs-CZ" sz="2800" dirty="0">
                <a:cs typeface="Times New Roman" pitchFamily="18" charset="0"/>
              </a:rPr>
              <a:t> – peněžní částky, které podnik získal z veškerých svých činností za určité období, bez ohledu na to, zda došlo k jejich inkasu. Výnos vzniká okamžikem realizace (prodeje).</a:t>
            </a:r>
            <a:r>
              <a:rPr lang="cs-CZ" altLang="cs-CZ" sz="2800" dirty="0"/>
              <a:t> „Částky, které podniku náleží.“</a:t>
            </a:r>
          </a:p>
          <a:p>
            <a:pPr marL="0" indent="0">
              <a:lnSpc>
                <a:spcPct val="90000"/>
              </a:lnSpc>
              <a:buNone/>
            </a:pPr>
            <a:r>
              <a:rPr lang="cs-CZ" altLang="cs-CZ" sz="2800" b="1" dirty="0">
                <a:cs typeface="Times New Roman" pitchFamily="18" charset="0"/>
              </a:rPr>
              <a:t>Náklady</a:t>
            </a:r>
            <a:r>
              <a:rPr lang="cs-CZ" altLang="cs-CZ" sz="2800" dirty="0">
                <a:cs typeface="Times New Roman" pitchFamily="18" charset="0"/>
              </a:rPr>
              <a:t> – peněžní částky, které podnik účelně vynaložil na získání výnosů, bez ohledu na to, zda byly v daném období skutečně zaplaceny. Náklad lze také vyjádřit jako spotřebu výrobních faktorů.</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e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4542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628800"/>
            <a:ext cx="8229600" cy="1600200"/>
          </a:xfrm>
        </p:spPr>
        <p:txBody>
          <a:bodyPr>
            <a:normAutofit/>
          </a:bodyPr>
          <a:lstStyle/>
          <a:p>
            <a:r>
              <a:rPr lang="cs-CZ" sz="7200" dirty="0" smtClean="0">
                <a:solidFill>
                  <a:schemeClr val="tx2">
                    <a:lumMod val="75000"/>
                  </a:schemeClr>
                </a:solidFill>
                <a:effectLst>
                  <a:outerShdw blurRad="38100" dist="38100" dir="2700000" algn="tl">
                    <a:srgbClr val="000000">
                      <a:alpha val="43137"/>
                    </a:srgbClr>
                  </a:outerShdw>
                </a:effectLst>
              </a:rPr>
              <a:t>Ekonomika</a:t>
            </a:r>
            <a:endParaRPr lang="cs-CZ" sz="7200" dirty="0">
              <a:solidFill>
                <a:schemeClr val="tx2">
                  <a:lumMod val="75000"/>
                </a:schemeClr>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67544" y="4077072"/>
            <a:ext cx="8229600" cy="2520280"/>
          </a:xfrm>
        </p:spPr>
        <p:txBody>
          <a:bodyPr>
            <a:normAutofit/>
          </a:bodyPr>
          <a:lstStyle/>
          <a:p>
            <a:pPr marL="0" indent="0">
              <a:buNone/>
            </a:pPr>
            <a:r>
              <a:rPr lang="cs-CZ" sz="3200" dirty="0" smtClean="0">
                <a:latin typeface="+mn-lt"/>
              </a:rPr>
              <a:t>Lektor : Ing. Karel </a:t>
            </a:r>
            <a:r>
              <a:rPr lang="cs-CZ" sz="3200" dirty="0" err="1" smtClean="0">
                <a:latin typeface="+mn-lt"/>
              </a:rPr>
              <a:t>Šatera</a:t>
            </a:r>
            <a:r>
              <a:rPr lang="cs-CZ" sz="3200" dirty="0" smtClean="0">
                <a:latin typeface="+mn-lt"/>
              </a:rPr>
              <a:t> Ph.D., MBA</a:t>
            </a:r>
            <a:endParaRPr lang="cs-CZ" sz="3200" dirty="0">
              <a:latin typeface="+mn-lt"/>
            </a:endParaRPr>
          </a:p>
        </p:txBody>
      </p:sp>
      <p:sp>
        <p:nvSpPr>
          <p:cNvPr id="7" name="Obdélník 6"/>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8" name="Skupina 7"/>
          <p:cNvGrpSpPr/>
          <p:nvPr/>
        </p:nvGrpSpPr>
        <p:grpSpPr>
          <a:xfrm>
            <a:off x="6863890" y="5855028"/>
            <a:ext cx="1584176" cy="725973"/>
            <a:chOff x="0" y="-27511"/>
            <a:chExt cx="1627454" cy="784063"/>
          </a:xfrm>
        </p:grpSpPr>
        <p:pic>
          <p:nvPicPr>
            <p:cNvPr id="9" name="Obrázek 8"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10"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11"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797850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12776"/>
            <a:ext cx="8229600" cy="1143000"/>
          </a:xfrm>
        </p:spPr>
        <p:txBody>
          <a:bodyPr/>
          <a:lstStyle/>
          <a:p>
            <a:r>
              <a:rPr lang="cs-CZ" dirty="0"/>
              <a:t>3. Náklady x výnosy x zisk</a:t>
            </a:r>
          </a:p>
        </p:txBody>
      </p:sp>
      <p:sp>
        <p:nvSpPr>
          <p:cNvPr id="3" name="Zástupný symbol pro obsah 2"/>
          <p:cNvSpPr>
            <a:spLocks noGrp="1"/>
          </p:cNvSpPr>
          <p:nvPr>
            <p:ph idx="1"/>
          </p:nvPr>
        </p:nvSpPr>
        <p:spPr>
          <a:xfrm>
            <a:off x="457200" y="2708920"/>
            <a:ext cx="8229600" cy="4525963"/>
          </a:xfrm>
        </p:spPr>
        <p:txBody>
          <a:bodyPr>
            <a:normAutofit/>
          </a:bodyPr>
          <a:lstStyle/>
          <a:p>
            <a:pPr marL="0" indent="0">
              <a:buNone/>
            </a:pPr>
            <a:r>
              <a:rPr lang="cs-CZ" altLang="cs-CZ" sz="2800" b="1" dirty="0">
                <a:cs typeface="Times New Roman" pitchFamily="18" charset="0"/>
              </a:rPr>
              <a:t>Příjmy</a:t>
            </a:r>
            <a:r>
              <a:rPr lang="cs-CZ" altLang="cs-CZ" sz="2800" dirty="0">
                <a:cs typeface="Times New Roman" pitchFamily="18" charset="0"/>
              </a:rPr>
              <a:t> – peněžní částky, které podnik za určité období skutečně obdržel (inkasoval)</a:t>
            </a:r>
            <a:r>
              <a:rPr lang="cs-CZ" altLang="cs-CZ" sz="2800" dirty="0"/>
              <a:t>, bez ohledu na to, zda mu „náleží“ či ne</a:t>
            </a:r>
            <a:r>
              <a:rPr lang="cs-CZ" altLang="cs-CZ" sz="2800" dirty="0">
                <a:cs typeface="Times New Roman" pitchFamily="18" charset="0"/>
              </a:rPr>
              <a:t>. Jedná se o kladný peněžní tok (přírůstek).</a:t>
            </a:r>
          </a:p>
          <a:p>
            <a:pPr marL="0" indent="0">
              <a:buNone/>
            </a:pPr>
            <a:r>
              <a:rPr lang="cs-CZ" altLang="cs-CZ" sz="2800" b="1" dirty="0">
                <a:cs typeface="Times New Roman" pitchFamily="18" charset="0"/>
              </a:rPr>
              <a:t>Výdaje</a:t>
            </a:r>
            <a:r>
              <a:rPr lang="cs-CZ" altLang="cs-CZ" sz="2800" dirty="0">
                <a:cs typeface="Times New Roman" pitchFamily="18" charset="0"/>
              </a:rPr>
              <a:t> – peněžní částky, které podnik za určité období skutečně vynaložil (zaplatil). Jedná se o záporný peněžní tok (úbytek).</a:t>
            </a:r>
          </a:p>
          <a:p>
            <a:pPr marL="0" indent="0">
              <a:buNone/>
            </a:pPr>
            <a:endParaRPr lang="cs-CZ" sz="2800"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1776407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a:xfrm>
            <a:off x="457200" y="1379084"/>
            <a:ext cx="8229600" cy="1143000"/>
          </a:xfrm>
        </p:spPr>
        <p:txBody>
          <a:bodyPr/>
          <a:lstStyle/>
          <a:p>
            <a:r>
              <a:rPr lang="cs-CZ" dirty="0"/>
              <a:t>3. Náklady x výnosy x zisk</a:t>
            </a:r>
          </a:p>
        </p:txBody>
      </p:sp>
      <p:sp>
        <p:nvSpPr>
          <p:cNvPr id="3" name="Zástupný symbol pro obsah 2"/>
          <p:cNvSpPr>
            <a:spLocks noGrp="1"/>
          </p:cNvSpPr>
          <p:nvPr>
            <p:ph idx="1"/>
          </p:nvPr>
        </p:nvSpPr>
        <p:spPr>
          <a:xfrm>
            <a:off x="457200" y="2708920"/>
            <a:ext cx="8229600" cy="4525963"/>
          </a:xfrm>
        </p:spPr>
        <p:txBody>
          <a:bodyPr>
            <a:normAutofit/>
          </a:bodyPr>
          <a:lstStyle/>
          <a:p>
            <a:pPr marL="0" indent="0">
              <a:lnSpc>
                <a:spcPct val="90000"/>
              </a:lnSpc>
              <a:buNone/>
            </a:pPr>
            <a:r>
              <a:rPr lang="cs-CZ" altLang="cs-CZ" sz="2800" b="1" dirty="0">
                <a:cs typeface="Times New Roman" pitchFamily="18" charset="0"/>
              </a:rPr>
              <a:t>Hospodářský výsledek</a:t>
            </a:r>
            <a:r>
              <a:rPr lang="cs-CZ" altLang="cs-CZ" sz="2800" dirty="0">
                <a:cs typeface="Times New Roman" pitchFamily="18" charset="0"/>
              </a:rPr>
              <a:t> (HV)– rozdíl výnosů a nákladů. Je-li kladný, jedná se o </a:t>
            </a:r>
            <a:r>
              <a:rPr lang="cs-CZ" altLang="cs-CZ" sz="2800" b="1" dirty="0">
                <a:cs typeface="Times New Roman" pitchFamily="18" charset="0"/>
              </a:rPr>
              <a:t>zisk</a:t>
            </a:r>
            <a:r>
              <a:rPr lang="cs-CZ" altLang="cs-CZ" sz="2800" dirty="0">
                <a:cs typeface="Times New Roman" pitchFamily="18" charset="0"/>
              </a:rPr>
              <a:t>, je-li záporný, pak o </a:t>
            </a:r>
            <a:r>
              <a:rPr lang="cs-CZ" altLang="cs-CZ" sz="2800" b="1" dirty="0">
                <a:cs typeface="Times New Roman" pitchFamily="18" charset="0"/>
              </a:rPr>
              <a:t>ztrátu</a:t>
            </a:r>
            <a:r>
              <a:rPr lang="cs-CZ" altLang="cs-CZ" sz="2800" dirty="0">
                <a:cs typeface="Times New Roman" pitchFamily="18" charset="0"/>
              </a:rPr>
              <a:t>.</a:t>
            </a:r>
          </a:p>
          <a:p>
            <a:pPr marL="0" indent="0">
              <a:lnSpc>
                <a:spcPct val="90000"/>
              </a:lnSpc>
              <a:buNone/>
            </a:pPr>
            <a:r>
              <a:rPr lang="cs-CZ" altLang="cs-CZ" sz="2800" b="1" dirty="0">
                <a:cs typeface="Times New Roman" pitchFamily="18" charset="0"/>
              </a:rPr>
              <a:t>Výkaz zisků a ztrát (výsledovka)</a:t>
            </a:r>
            <a:r>
              <a:rPr lang="cs-CZ" altLang="cs-CZ" sz="2800" dirty="0">
                <a:cs typeface="Times New Roman" pitchFamily="18" charset="0"/>
              </a:rPr>
              <a:t> – přehled o výnosech, nákladech a hospodářském výsledku podniku za určité období. Sleduje se ve třech základních oblastech – </a:t>
            </a:r>
            <a:r>
              <a:rPr lang="cs-CZ" altLang="cs-CZ" sz="2800" i="1" dirty="0">
                <a:cs typeface="Times New Roman" pitchFamily="18" charset="0"/>
              </a:rPr>
              <a:t>provozní, finanční a mimořádné</a:t>
            </a:r>
            <a:r>
              <a:rPr lang="cs-CZ" altLang="cs-CZ" sz="2800" dirty="0">
                <a:cs typeface="Times New Roman" pitchFamily="18" charset="0"/>
              </a:rPr>
              <a:t>. Jedná se o tokový výkaz, neboť obsahuje tokové veličiny (vyjádřené za určité </a:t>
            </a:r>
            <a:r>
              <a:rPr lang="cs-CZ" altLang="cs-CZ" sz="2800" dirty="0" err="1">
                <a:cs typeface="Times New Roman" pitchFamily="18" charset="0"/>
              </a:rPr>
              <a:t>obd</a:t>
            </a:r>
            <a:r>
              <a:rPr lang="cs-CZ" altLang="cs-CZ" sz="2800" dirty="0"/>
              <a:t>.</a:t>
            </a:r>
            <a:r>
              <a:rPr lang="cs-CZ" altLang="cs-CZ" sz="2800" dirty="0">
                <a:cs typeface="Times New Roman" pitchFamily="18" charset="0"/>
              </a:rPr>
              <a:t>).</a:t>
            </a:r>
            <a:endParaRPr lang="cs-CZ" altLang="cs-CZ" sz="2800" dirty="0"/>
          </a:p>
          <a:p>
            <a:pPr marL="0" indent="0">
              <a:buNone/>
            </a:pP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pic>
        <p:nvPicPr>
          <p:cNvPr id="5" name="Picture 2" descr="ACE_logo_svet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sp>
        <p:nvSpPr>
          <p:cNvPr id="9" name="Obdélník 8"/>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5"/>
              </a:rPr>
              <a:t>info@aceducation.cz</a:t>
            </a:r>
            <a:r>
              <a:rPr lang="cs-CZ" sz="1200" b="1" dirty="0">
                <a:solidFill>
                  <a:srgbClr val="7030A0"/>
                </a:solidFill>
              </a:rPr>
              <a:t>  |  IČ: 27971601  | DIČ: CZ27971601</a:t>
            </a:r>
            <a:endParaRPr lang="cs-CZ" sz="1200" dirty="0">
              <a:solidFill>
                <a:srgbClr val="7030A0"/>
              </a:solidFill>
            </a:endParaRPr>
          </a:p>
        </p:txBody>
      </p:sp>
    </p:spTree>
    <p:extLst>
      <p:ext uri="{BB962C8B-B14F-4D97-AF65-F5344CB8AC3E}">
        <p14:creationId xmlns:p14="http://schemas.microsoft.com/office/powerpoint/2010/main" val="2735372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80728"/>
            <a:ext cx="8229600" cy="1143000"/>
          </a:xfrm>
        </p:spPr>
        <p:txBody>
          <a:bodyPr/>
          <a:lstStyle/>
          <a:p>
            <a:r>
              <a:rPr lang="cs-CZ" dirty="0"/>
              <a:t>3. Náklady x výnosy x zisk</a:t>
            </a:r>
          </a:p>
        </p:txBody>
      </p:sp>
      <p:sp>
        <p:nvSpPr>
          <p:cNvPr id="3" name="Zástupný symbol pro obsah 2"/>
          <p:cNvSpPr>
            <a:spLocks noGrp="1"/>
          </p:cNvSpPr>
          <p:nvPr>
            <p:ph idx="1"/>
          </p:nvPr>
        </p:nvSpPr>
        <p:spPr>
          <a:xfrm>
            <a:off x="457200" y="2180836"/>
            <a:ext cx="8229600" cy="4525963"/>
          </a:xfrm>
        </p:spPr>
        <p:txBody>
          <a:bodyPr>
            <a:normAutofit/>
          </a:bodyPr>
          <a:lstStyle/>
          <a:p>
            <a:pPr marL="0" indent="0">
              <a:buNone/>
            </a:pPr>
            <a:r>
              <a:rPr lang="cs-CZ" altLang="cs-CZ" sz="2800" b="1" dirty="0">
                <a:cs typeface="Times New Roman" pitchFamily="18" charset="0"/>
              </a:rPr>
              <a:t>Cash </a:t>
            </a:r>
            <a:r>
              <a:rPr lang="cs-CZ" altLang="cs-CZ" sz="2800" b="1" dirty="0" err="1">
                <a:cs typeface="Times New Roman" pitchFamily="18" charset="0"/>
              </a:rPr>
              <a:t>Flow</a:t>
            </a:r>
            <a:r>
              <a:rPr lang="cs-CZ" altLang="cs-CZ" sz="2800" b="1" dirty="0">
                <a:cs typeface="Times New Roman" pitchFamily="18" charset="0"/>
              </a:rPr>
              <a:t> (resp. Net Cash </a:t>
            </a:r>
            <a:r>
              <a:rPr lang="cs-CZ" altLang="cs-CZ" sz="2800" b="1" dirty="0" err="1">
                <a:cs typeface="Times New Roman" pitchFamily="18" charset="0"/>
              </a:rPr>
              <a:t>Flow</a:t>
            </a:r>
            <a:r>
              <a:rPr lang="cs-CZ" altLang="cs-CZ" sz="2800" b="1" dirty="0">
                <a:cs typeface="Times New Roman" pitchFamily="18" charset="0"/>
              </a:rPr>
              <a:t> - NCF)</a:t>
            </a:r>
            <a:r>
              <a:rPr lang="cs-CZ" altLang="cs-CZ" sz="2800" dirty="0">
                <a:cs typeface="Times New Roman" pitchFamily="18" charset="0"/>
              </a:rPr>
              <a:t> – rozdíl příjmů a výdajů za určité období.</a:t>
            </a:r>
          </a:p>
          <a:p>
            <a:pPr marL="0" indent="0">
              <a:buNone/>
            </a:pPr>
            <a:r>
              <a:rPr lang="cs-CZ" altLang="cs-CZ" sz="2800" b="1" dirty="0">
                <a:cs typeface="Times New Roman" pitchFamily="18" charset="0"/>
              </a:rPr>
              <a:t>Výkaz o Cash </a:t>
            </a:r>
            <a:r>
              <a:rPr lang="cs-CZ" altLang="cs-CZ" sz="2800" b="1" dirty="0" err="1">
                <a:cs typeface="Times New Roman" pitchFamily="18" charset="0"/>
              </a:rPr>
              <a:t>Flow</a:t>
            </a:r>
            <a:r>
              <a:rPr lang="cs-CZ" altLang="cs-CZ" sz="2800" dirty="0">
                <a:cs typeface="Times New Roman" pitchFamily="18" charset="0"/>
              </a:rPr>
              <a:t> (o reálných peněžních tocích) – poskytuje přehled o reálných peněžních tocích v podniku za určité období a to ve třech základních oblastech </a:t>
            </a:r>
            <a:r>
              <a:rPr lang="cs-CZ" altLang="cs-CZ" sz="2800" i="1" dirty="0">
                <a:cs typeface="Times New Roman" pitchFamily="18" charset="0"/>
              </a:rPr>
              <a:t>– provozní, finanční a investiční</a:t>
            </a:r>
            <a:r>
              <a:rPr lang="cs-CZ" altLang="cs-CZ" sz="2800" dirty="0">
                <a:cs typeface="Times New Roman" pitchFamily="18" charset="0"/>
              </a:rPr>
              <a:t>. Jedná se o tokový výkaz. Sestavuje se </a:t>
            </a:r>
            <a:r>
              <a:rPr lang="cs-CZ" altLang="cs-CZ" sz="2800" b="1" dirty="0">
                <a:cs typeface="Times New Roman" pitchFamily="18" charset="0"/>
              </a:rPr>
              <a:t>přímou</a:t>
            </a:r>
            <a:r>
              <a:rPr lang="cs-CZ" altLang="cs-CZ" sz="2800" dirty="0">
                <a:cs typeface="Times New Roman" pitchFamily="18" charset="0"/>
              </a:rPr>
              <a:t> nebo </a:t>
            </a:r>
            <a:r>
              <a:rPr lang="cs-CZ" altLang="cs-CZ" sz="2800" b="1" dirty="0">
                <a:cs typeface="Times New Roman" pitchFamily="18" charset="0"/>
              </a:rPr>
              <a:t>nepřímou</a:t>
            </a:r>
            <a:r>
              <a:rPr lang="cs-CZ" altLang="cs-CZ" sz="2800" dirty="0">
                <a:cs typeface="Times New Roman" pitchFamily="18" charset="0"/>
              </a:rPr>
              <a:t> metodou.</a:t>
            </a:r>
            <a:endParaRPr lang="cs-CZ" altLang="cs-CZ" sz="2800" dirty="0"/>
          </a:p>
          <a:p>
            <a:endParaRPr lang="cs-CZ" dirty="0"/>
          </a:p>
        </p:txBody>
      </p:sp>
      <p:pic>
        <p:nvPicPr>
          <p:cNvPr id="4" name="Picture 2" descr="ACE_logo_svet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3"/>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Obrázek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697205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80728"/>
            <a:ext cx="8229600" cy="1143000"/>
          </a:xfrm>
        </p:spPr>
        <p:txBody>
          <a:bodyPr/>
          <a:lstStyle/>
          <a:p>
            <a:r>
              <a:rPr lang="cs-CZ" dirty="0"/>
              <a:t>3. Náklady x výnosy x zisk</a:t>
            </a:r>
          </a:p>
        </p:txBody>
      </p:sp>
      <p:sp>
        <p:nvSpPr>
          <p:cNvPr id="3" name="Zástupný symbol pro obsah 2"/>
          <p:cNvSpPr>
            <a:spLocks noGrp="1"/>
          </p:cNvSpPr>
          <p:nvPr>
            <p:ph idx="1"/>
          </p:nvPr>
        </p:nvSpPr>
        <p:spPr>
          <a:xfrm>
            <a:off x="457200" y="1945217"/>
            <a:ext cx="8229600" cy="4525963"/>
          </a:xfrm>
        </p:spPr>
        <p:txBody>
          <a:bodyPr>
            <a:normAutofit/>
          </a:bodyPr>
          <a:lstStyle/>
          <a:p>
            <a:pPr>
              <a:lnSpc>
                <a:spcPct val="90000"/>
              </a:lnSpc>
            </a:pPr>
            <a:r>
              <a:rPr lang="cs-CZ" altLang="cs-CZ" sz="2600" b="1" dirty="0">
                <a:cs typeface="Times New Roman" pitchFamily="18" charset="0"/>
              </a:rPr>
              <a:t>Přímá metoda</a:t>
            </a:r>
            <a:r>
              <a:rPr lang="cs-CZ" altLang="cs-CZ" sz="2600" dirty="0">
                <a:cs typeface="Times New Roman" pitchFamily="18" charset="0"/>
              </a:rPr>
              <a:t> – představuje zjištění všech příjmů a výdajů v podniku za dané období a jejich rozdílem zjistíme změnu CF.</a:t>
            </a:r>
          </a:p>
          <a:p>
            <a:pPr>
              <a:lnSpc>
                <a:spcPct val="90000"/>
              </a:lnSpc>
            </a:pPr>
            <a:r>
              <a:rPr lang="cs-CZ" altLang="cs-CZ" sz="2600" b="1" dirty="0">
                <a:cs typeface="Times New Roman" pitchFamily="18" charset="0"/>
              </a:rPr>
              <a:t>Nepřímá metoda</a:t>
            </a:r>
            <a:r>
              <a:rPr lang="cs-CZ" altLang="cs-CZ" sz="2600" dirty="0">
                <a:cs typeface="Times New Roman" pitchFamily="18" charset="0"/>
              </a:rPr>
              <a:t> – vychází z čistého zisku za dané období, ke kterému přičítá náklady, které nebyly výdajem a příjmy, které nebyly výnosem a odečítá výnosy, které nebyly příjmem a výdaje, které nebyly nákladem. Výsledek ukazuje změnu CF v daném období.</a:t>
            </a:r>
          </a:p>
          <a:p>
            <a:pPr>
              <a:lnSpc>
                <a:spcPct val="90000"/>
              </a:lnSpc>
            </a:pPr>
            <a:r>
              <a:rPr lang="cs-CZ" altLang="cs-CZ" sz="2400" dirty="0">
                <a:cs typeface="Times New Roman" pitchFamily="18" charset="0"/>
              </a:rPr>
              <a:t>Z uvedených definic vyplývá, že výnosy se nemusí v daném období rovnat příjmům a náklady výdajům a to jak z </a:t>
            </a:r>
            <a:r>
              <a:rPr lang="cs-CZ" altLang="cs-CZ" sz="2400" b="1" dirty="0">
                <a:cs typeface="Times New Roman" pitchFamily="18" charset="0"/>
              </a:rPr>
              <a:t>věcného</a:t>
            </a:r>
            <a:r>
              <a:rPr lang="cs-CZ" altLang="cs-CZ" sz="2400" dirty="0">
                <a:cs typeface="Times New Roman" pitchFamily="18" charset="0"/>
              </a:rPr>
              <a:t>, tak z </a:t>
            </a:r>
            <a:r>
              <a:rPr lang="cs-CZ" altLang="cs-CZ" sz="2400" b="1" dirty="0">
                <a:cs typeface="Times New Roman" pitchFamily="18" charset="0"/>
              </a:rPr>
              <a:t>časového</a:t>
            </a:r>
            <a:r>
              <a:rPr lang="cs-CZ" altLang="cs-CZ" sz="2400" dirty="0">
                <a:cs typeface="Times New Roman" pitchFamily="18" charset="0"/>
              </a:rPr>
              <a:t> hlediska. </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458746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052736"/>
            <a:ext cx="8229600" cy="1143000"/>
          </a:xfrm>
        </p:spPr>
        <p:txBody>
          <a:bodyPr/>
          <a:lstStyle/>
          <a:p>
            <a:r>
              <a:rPr lang="cs-CZ" dirty="0"/>
              <a:t>3. Náklady x výnosy x zisk</a:t>
            </a:r>
          </a:p>
        </p:txBody>
      </p:sp>
      <p:sp>
        <p:nvSpPr>
          <p:cNvPr id="3" name="Zástupný symbol pro obsah 2"/>
          <p:cNvSpPr>
            <a:spLocks noGrp="1"/>
          </p:cNvSpPr>
          <p:nvPr>
            <p:ph idx="1"/>
          </p:nvPr>
        </p:nvSpPr>
        <p:spPr>
          <a:xfrm>
            <a:off x="457200" y="2332037"/>
            <a:ext cx="8229600" cy="4525963"/>
          </a:xfrm>
        </p:spPr>
        <p:txBody>
          <a:bodyPr>
            <a:normAutofit/>
          </a:bodyPr>
          <a:lstStyle/>
          <a:p>
            <a:r>
              <a:rPr lang="cs-CZ" altLang="cs-CZ" sz="2600" dirty="0">
                <a:cs typeface="Times New Roman" pitchFamily="18" charset="0"/>
              </a:rPr>
              <a:t>Ukažme si časový rozdíl na </a:t>
            </a:r>
            <a:r>
              <a:rPr lang="cs-CZ" altLang="cs-CZ" sz="2600" dirty="0" err="1">
                <a:cs typeface="Times New Roman" pitchFamily="18" charset="0"/>
              </a:rPr>
              <a:t>příkladě</a:t>
            </a:r>
            <a:r>
              <a:rPr lang="cs-CZ" altLang="cs-CZ" sz="2600" dirty="0">
                <a:cs typeface="Times New Roman" pitchFamily="18" charset="0"/>
              </a:rPr>
              <a:t>: </a:t>
            </a:r>
            <a:endParaRPr lang="cs-CZ" altLang="cs-CZ" sz="2600" dirty="0" smtClean="0">
              <a:cs typeface="Times New Roman" pitchFamily="18" charset="0"/>
            </a:endParaRPr>
          </a:p>
          <a:p>
            <a:pPr marL="0" indent="0">
              <a:buNone/>
            </a:pPr>
            <a:r>
              <a:rPr lang="cs-CZ" altLang="cs-CZ" sz="2600" dirty="0" smtClean="0">
                <a:cs typeface="Times New Roman" pitchFamily="18" charset="0"/>
              </a:rPr>
              <a:t>Podnik </a:t>
            </a:r>
            <a:r>
              <a:rPr lang="cs-CZ" altLang="cs-CZ" sz="2600" dirty="0">
                <a:cs typeface="Times New Roman" pitchFamily="18" charset="0"/>
              </a:rPr>
              <a:t>nakoupil v prvním období výrobní materiál za 700 Kč, okamžitě však zaplatil jen 200 Kč. V druhém období materiál spotřeboval a vyrobil výrobky, které prodal za 1 400 Kč avšak zatím obdržel pouze 800 Kč. Zaměstnancům zaplatil 300 Kč za práci. Ve třetím období došlo k vyrovnání všech dlužných částek s odběrateli a dodavateli. Jaká bude výše výnosů, nákladů, HV, příjmů, výdajů a CF v jednotlivých obdobích a celkem? </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1171906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340768"/>
            <a:ext cx="8229600" cy="1143000"/>
          </a:xfrm>
        </p:spPr>
        <p:txBody>
          <a:bodyPr/>
          <a:lstStyle/>
          <a:p>
            <a:r>
              <a:rPr lang="cs-CZ" dirty="0" smtClean="0"/>
              <a:t>3. </a:t>
            </a:r>
            <a:r>
              <a:rPr lang="cs-CZ" dirty="0"/>
              <a:t>Náklady x výnosy x zisk</a:t>
            </a:r>
          </a:p>
        </p:txBody>
      </p:sp>
      <p:graphicFrame>
        <p:nvGraphicFramePr>
          <p:cNvPr id="5" name="Zástupný symbol pro obsah 4"/>
          <p:cNvGraphicFramePr>
            <a:graphicFrameLocks noGrp="1" noChangeAspect="1"/>
          </p:cNvGraphicFramePr>
          <p:nvPr>
            <p:ph idx="1"/>
            <p:extLst>
              <p:ext uri="{D42A27DB-BD31-4B8C-83A1-F6EECF244321}">
                <p14:modId xmlns:p14="http://schemas.microsoft.com/office/powerpoint/2010/main" val="552237341"/>
              </p:ext>
            </p:extLst>
          </p:nvPr>
        </p:nvGraphicFramePr>
        <p:xfrm>
          <a:off x="671698" y="2780928"/>
          <a:ext cx="7318375" cy="2735263"/>
        </p:xfrm>
        <a:graphic>
          <a:graphicData uri="http://schemas.openxmlformats.org/presentationml/2006/ole">
            <mc:AlternateContent xmlns:mc="http://schemas.openxmlformats.org/markup-compatibility/2006">
              <mc:Choice xmlns:v="urn:schemas-microsoft-com:vml" Requires="v">
                <p:oleObj spid="_x0000_s1042" name="List" r:id="rId4" imgW="3057754" imgH="1143305" progId="Excel.Sheet.8">
                  <p:embed/>
                </p:oleObj>
              </mc:Choice>
              <mc:Fallback>
                <p:oleObj name="List" r:id="rId4" imgW="3057754" imgH="114330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1698" y="2780928"/>
                        <a:ext cx="7318375" cy="2735263"/>
                      </a:xfrm>
                      <a:prstGeom prst="rect">
                        <a:avLst/>
                      </a:prstGeom>
                      <a:noFill/>
                      <a:ln>
                        <a:noFill/>
                      </a:ln>
                    </p:spPr>
                  </p:pic>
                </p:oleObj>
              </mc:Fallback>
            </mc:AlternateContent>
          </a:graphicData>
        </a:graphic>
      </p:graphicFrame>
      <p:sp>
        <p:nvSpPr>
          <p:cNvPr id="6" name="Obdélník 5"/>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6"/>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7" name="Skupina 6"/>
          <p:cNvGrpSpPr/>
          <p:nvPr/>
        </p:nvGrpSpPr>
        <p:grpSpPr>
          <a:xfrm>
            <a:off x="6863890" y="5855028"/>
            <a:ext cx="1584176" cy="725973"/>
            <a:chOff x="0" y="-27511"/>
            <a:chExt cx="1627454" cy="784063"/>
          </a:xfrm>
        </p:grpSpPr>
        <p:pic>
          <p:nvPicPr>
            <p:cNvPr id="8" name="Obrázek 7" descr="66ca8ebe0673c9fd9cbf86d7c774f581-abstract-design-background-vecto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9"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10" name="Picture 2" descr="ACE_logo_svetl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ek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35862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
        <p:nvSpPr>
          <p:cNvPr id="11" name="Obdélník 10"/>
          <p:cNvSpPr/>
          <p:nvPr/>
        </p:nvSpPr>
        <p:spPr>
          <a:xfrm>
            <a:off x="709366" y="1379084"/>
            <a:ext cx="1765227" cy="584775"/>
          </a:xfrm>
          <a:prstGeom prst="rect">
            <a:avLst/>
          </a:prstGeom>
          <a:noFill/>
        </p:spPr>
        <p:txBody>
          <a:bodyPr wrap="none" lIns="91440" tIns="45720" rIns="91440" bIns="45720">
            <a:spAutoFit/>
          </a:bodyPr>
          <a:lstStyle/>
          <a:p>
            <a:pPr algn="ctr"/>
            <a:r>
              <a:rPr lang="cs-CZ"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rPr>
              <a:t>                 </a:t>
            </a:r>
            <a:endParaRPr lang="cs-CZ"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endParaRPr>
          </a:p>
        </p:txBody>
      </p:sp>
      <p:grpSp>
        <p:nvGrpSpPr>
          <p:cNvPr id="10" name="Skupina 9"/>
          <p:cNvGrpSpPr/>
          <p:nvPr/>
        </p:nvGrpSpPr>
        <p:grpSpPr>
          <a:xfrm>
            <a:off x="6863890" y="5855028"/>
            <a:ext cx="1584176" cy="725973"/>
            <a:chOff x="0" y="-27511"/>
            <a:chExt cx="1627454" cy="784063"/>
          </a:xfrm>
        </p:grpSpPr>
        <p:pic>
          <p:nvPicPr>
            <p:cNvPr id="13" name="Obrázek 12" descr="66ca8ebe0673c9fd9cbf86d7c774f581-abstract-design-background-vecto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14"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pPr>
              <a:r>
                <a:rPr lang="cs-CZ" sz="1000" b="1" dirty="0">
                  <a:solidFill>
                    <a:srgbClr val="7030A0"/>
                  </a:solidFill>
                  <a:ea typeface="Calibri"/>
                  <a:cs typeface="Times New Roman"/>
                </a:rPr>
                <a:t>Všechno</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v mém životě</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 souvisí</a:t>
              </a:r>
              <a:endParaRPr lang="cs-CZ" sz="1000" dirty="0">
                <a:solidFill>
                  <a:prstClr val="black"/>
                </a:solidFill>
                <a:ea typeface="Calibri"/>
                <a:cs typeface="Times New Roman"/>
              </a:endParaRPr>
            </a:p>
            <a:p>
              <a:pPr>
                <a:lnSpc>
                  <a:spcPct val="115000"/>
                </a:lnSpc>
                <a:spcAft>
                  <a:spcPts val="1000"/>
                </a:spcAft>
              </a:pPr>
              <a:r>
                <a:rPr lang="cs-CZ" sz="800" b="1" dirty="0">
                  <a:solidFill>
                    <a:srgbClr val="7030A0"/>
                  </a:solidFill>
                  <a:ea typeface="Calibri"/>
                  <a:cs typeface="Times New Roman"/>
                </a:rPr>
                <a:t> </a:t>
              </a:r>
              <a:endParaRPr lang="cs-CZ" sz="1100" dirty="0">
                <a:solidFill>
                  <a:prstClr val="black"/>
                </a:solidFill>
                <a:ea typeface="Calibri"/>
                <a:cs typeface="Times New Roman"/>
              </a:endParaRPr>
            </a:p>
          </p:txBody>
        </p:sp>
      </p:grpSp>
      <p:pic>
        <p:nvPicPr>
          <p:cNvPr id="15" name="Picture 2" descr="ACE_logo_svetl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Obdélník 15"/>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6"/>
              </a:rPr>
              <a:t>info@aceducation.cz</a:t>
            </a:r>
            <a:r>
              <a:rPr lang="cs-CZ" sz="1200" b="1" dirty="0">
                <a:solidFill>
                  <a:srgbClr val="7030A0"/>
                </a:solidFill>
              </a:rPr>
              <a:t>  |  IČ: 27971601  | DIČ: CZ27971601</a:t>
            </a:r>
            <a:endParaRPr lang="cs-CZ" sz="1200" dirty="0">
              <a:solidFill>
                <a:srgbClr val="7030A0"/>
              </a:solidFill>
            </a:endParaRPr>
          </a:p>
        </p:txBody>
      </p:sp>
      <p:sp>
        <p:nvSpPr>
          <p:cNvPr id="4" name="TextovéPole 3"/>
          <p:cNvSpPr txBox="1"/>
          <p:nvPr/>
        </p:nvSpPr>
        <p:spPr>
          <a:xfrm>
            <a:off x="382382" y="2269431"/>
            <a:ext cx="8065684" cy="661720"/>
          </a:xfrm>
          <a:prstGeom prst="rect">
            <a:avLst/>
          </a:prstGeom>
          <a:noFill/>
        </p:spPr>
        <p:txBody>
          <a:bodyPr wrap="square" rtlCol="0">
            <a:spAutoFit/>
          </a:bodyPr>
          <a:lstStyle/>
          <a:p>
            <a:pPr algn="just"/>
            <a:r>
              <a:rPr lang="cs-CZ" sz="1900" dirty="0" smtClean="0">
                <a:solidFill>
                  <a:prstClr val="black"/>
                </a:solidFill>
              </a:rPr>
              <a:t> </a:t>
            </a:r>
          </a:p>
          <a:p>
            <a:endParaRPr lang="cs-CZ" dirty="0">
              <a:solidFill>
                <a:prstClr val="black"/>
              </a:solidFill>
            </a:endParaRPr>
          </a:p>
        </p:txBody>
      </p:sp>
      <p:sp>
        <p:nvSpPr>
          <p:cNvPr id="2" name="Nadpis 1"/>
          <p:cNvSpPr>
            <a:spLocks noGrp="1"/>
          </p:cNvSpPr>
          <p:nvPr>
            <p:ph type="title"/>
          </p:nvPr>
        </p:nvSpPr>
        <p:spPr>
          <a:xfrm>
            <a:off x="382382" y="1353129"/>
            <a:ext cx="8229600" cy="779727"/>
          </a:xfrm>
        </p:spPr>
        <p:txBody>
          <a:bodyPr>
            <a:normAutofit/>
          </a:bodyPr>
          <a:lstStyle/>
          <a:p>
            <a:r>
              <a:rPr lang="cs-CZ" sz="3200" dirty="0" smtClean="0"/>
              <a:t>Možnosti zvyšování Cash </a:t>
            </a:r>
            <a:r>
              <a:rPr lang="cs-CZ" sz="3200" dirty="0" err="1" smtClean="0"/>
              <a:t>Flow</a:t>
            </a:r>
            <a:endParaRPr lang="cs-CZ" sz="3200" dirty="0"/>
          </a:p>
        </p:txBody>
      </p:sp>
      <p:sp>
        <p:nvSpPr>
          <p:cNvPr id="3" name="Zástupný symbol pro obsah 2"/>
          <p:cNvSpPr>
            <a:spLocks noGrp="1"/>
          </p:cNvSpPr>
          <p:nvPr>
            <p:ph idx="1"/>
          </p:nvPr>
        </p:nvSpPr>
        <p:spPr>
          <a:xfrm>
            <a:off x="457200" y="2269432"/>
            <a:ext cx="8229600" cy="3856732"/>
          </a:xfrm>
        </p:spPr>
        <p:txBody>
          <a:bodyPr>
            <a:normAutofit fontScale="85000" lnSpcReduction="10000"/>
          </a:bodyPr>
          <a:lstStyle/>
          <a:p>
            <a:pPr lvl="0"/>
            <a:r>
              <a:rPr lang="cs-CZ" dirty="0"/>
              <a:t>motivovat zákazníky a odběratele k co nejrychlejším platbám, např. slevami za rychlou úhradu faktur,</a:t>
            </a:r>
          </a:p>
          <a:p>
            <a:pPr lvl="0"/>
            <a:r>
              <a:rPr lang="cs-CZ" dirty="0"/>
              <a:t>prodat pohledávky faktoringovým společnostem a tak inkasovat finanční prostředky okamžitě.</a:t>
            </a:r>
          </a:p>
          <a:p>
            <a:pPr lvl="0"/>
            <a:r>
              <a:rPr lang="cs-CZ" dirty="0"/>
              <a:t>hradit faktury až v závěru doby jejich splatnosti,</a:t>
            </a:r>
          </a:p>
          <a:p>
            <a:pPr lvl="0"/>
            <a:r>
              <a:rPr lang="cs-CZ" dirty="0"/>
              <a:t>zvyšovat ceny výrobků a služeb v souladu s  jejich vyšší kvalitou,</a:t>
            </a:r>
          </a:p>
          <a:p>
            <a:pPr lvl="0"/>
            <a:r>
              <a:rPr lang="cs-CZ" dirty="0"/>
              <a:t>poskytovat množstevní slevy a tím zvyšovat objemy prodeje a tržeb,</a:t>
            </a:r>
          </a:p>
          <a:p>
            <a:endParaRPr lang="cs-CZ" dirty="0"/>
          </a:p>
        </p:txBody>
      </p:sp>
    </p:spTree>
    <p:extLst>
      <p:ext uri="{BB962C8B-B14F-4D97-AF65-F5344CB8AC3E}">
        <p14:creationId xmlns:p14="http://schemas.microsoft.com/office/powerpoint/2010/main" val="38386012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
        <p:nvSpPr>
          <p:cNvPr id="11" name="Obdélník 10"/>
          <p:cNvSpPr/>
          <p:nvPr/>
        </p:nvSpPr>
        <p:spPr>
          <a:xfrm>
            <a:off x="709366" y="1379084"/>
            <a:ext cx="1765227" cy="584775"/>
          </a:xfrm>
          <a:prstGeom prst="rect">
            <a:avLst/>
          </a:prstGeom>
          <a:noFill/>
        </p:spPr>
        <p:txBody>
          <a:bodyPr wrap="none" lIns="91440" tIns="45720" rIns="91440" bIns="45720">
            <a:spAutoFit/>
          </a:bodyPr>
          <a:lstStyle/>
          <a:p>
            <a:pPr algn="ctr"/>
            <a:r>
              <a:rPr lang="cs-CZ"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rPr>
              <a:t>                 </a:t>
            </a:r>
            <a:endParaRPr lang="cs-CZ"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endParaRPr>
          </a:p>
        </p:txBody>
      </p:sp>
      <p:grpSp>
        <p:nvGrpSpPr>
          <p:cNvPr id="10" name="Skupina 9"/>
          <p:cNvGrpSpPr/>
          <p:nvPr/>
        </p:nvGrpSpPr>
        <p:grpSpPr>
          <a:xfrm>
            <a:off x="6863890" y="5855028"/>
            <a:ext cx="1584176" cy="725973"/>
            <a:chOff x="0" y="-27511"/>
            <a:chExt cx="1627454" cy="784063"/>
          </a:xfrm>
        </p:grpSpPr>
        <p:pic>
          <p:nvPicPr>
            <p:cNvPr id="13" name="Obrázek 12" descr="66ca8ebe0673c9fd9cbf86d7c774f581-abstract-design-background-vecto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14"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pPr>
              <a:r>
                <a:rPr lang="cs-CZ" sz="1000" b="1" dirty="0">
                  <a:solidFill>
                    <a:srgbClr val="7030A0"/>
                  </a:solidFill>
                  <a:ea typeface="Calibri"/>
                  <a:cs typeface="Times New Roman"/>
                </a:rPr>
                <a:t>Všechno</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v mém životě</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 souvisí</a:t>
              </a:r>
              <a:endParaRPr lang="cs-CZ" sz="1000" dirty="0">
                <a:solidFill>
                  <a:prstClr val="black"/>
                </a:solidFill>
                <a:ea typeface="Calibri"/>
                <a:cs typeface="Times New Roman"/>
              </a:endParaRPr>
            </a:p>
            <a:p>
              <a:pPr>
                <a:lnSpc>
                  <a:spcPct val="115000"/>
                </a:lnSpc>
                <a:spcAft>
                  <a:spcPts val="1000"/>
                </a:spcAft>
              </a:pPr>
              <a:r>
                <a:rPr lang="cs-CZ" sz="800" b="1" dirty="0">
                  <a:solidFill>
                    <a:srgbClr val="7030A0"/>
                  </a:solidFill>
                  <a:ea typeface="Calibri"/>
                  <a:cs typeface="Times New Roman"/>
                </a:rPr>
                <a:t> </a:t>
              </a:r>
              <a:endParaRPr lang="cs-CZ" sz="1100" dirty="0">
                <a:solidFill>
                  <a:prstClr val="black"/>
                </a:solidFill>
                <a:ea typeface="Calibri"/>
                <a:cs typeface="Times New Roman"/>
              </a:endParaRPr>
            </a:p>
          </p:txBody>
        </p:sp>
      </p:grpSp>
      <p:pic>
        <p:nvPicPr>
          <p:cNvPr id="15" name="Picture 2" descr="ACE_logo_svetl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Obdélník 15"/>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6"/>
              </a:rPr>
              <a:t>info@aceducation.cz</a:t>
            </a:r>
            <a:r>
              <a:rPr lang="cs-CZ" sz="1200" b="1" dirty="0">
                <a:solidFill>
                  <a:srgbClr val="7030A0"/>
                </a:solidFill>
              </a:rPr>
              <a:t>  |  IČ: 27971601  | DIČ: CZ27971601</a:t>
            </a:r>
            <a:endParaRPr lang="cs-CZ" sz="1200" dirty="0">
              <a:solidFill>
                <a:srgbClr val="7030A0"/>
              </a:solidFill>
            </a:endParaRPr>
          </a:p>
        </p:txBody>
      </p:sp>
      <p:sp>
        <p:nvSpPr>
          <p:cNvPr id="4" name="TextovéPole 3"/>
          <p:cNvSpPr txBox="1"/>
          <p:nvPr/>
        </p:nvSpPr>
        <p:spPr>
          <a:xfrm>
            <a:off x="382382" y="2269431"/>
            <a:ext cx="8065684" cy="661720"/>
          </a:xfrm>
          <a:prstGeom prst="rect">
            <a:avLst/>
          </a:prstGeom>
          <a:noFill/>
        </p:spPr>
        <p:txBody>
          <a:bodyPr wrap="square" rtlCol="0">
            <a:spAutoFit/>
          </a:bodyPr>
          <a:lstStyle/>
          <a:p>
            <a:pPr algn="just"/>
            <a:r>
              <a:rPr lang="cs-CZ" sz="1900" dirty="0" smtClean="0">
                <a:solidFill>
                  <a:prstClr val="black"/>
                </a:solidFill>
              </a:rPr>
              <a:t> </a:t>
            </a:r>
          </a:p>
          <a:p>
            <a:endParaRPr lang="cs-CZ" dirty="0">
              <a:solidFill>
                <a:prstClr val="black"/>
              </a:solidFill>
            </a:endParaRPr>
          </a:p>
        </p:txBody>
      </p:sp>
      <p:sp>
        <p:nvSpPr>
          <p:cNvPr id="2" name="Nadpis 1"/>
          <p:cNvSpPr>
            <a:spLocks noGrp="1"/>
          </p:cNvSpPr>
          <p:nvPr>
            <p:ph type="title"/>
          </p:nvPr>
        </p:nvSpPr>
        <p:spPr>
          <a:xfrm>
            <a:off x="457200" y="1126431"/>
            <a:ext cx="8229600" cy="837428"/>
          </a:xfrm>
        </p:spPr>
        <p:txBody>
          <a:bodyPr>
            <a:normAutofit/>
          </a:bodyPr>
          <a:lstStyle/>
          <a:p>
            <a:r>
              <a:rPr lang="cs-CZ" sz="3200" dirty="0"/>
              <a:t>Možnosti zvyšování Cash </a:t>
            </a:r>
            <a:r>
              <a:rPr lang="cs-CZ" sz="3200" dirty="0" err="1"/>
              <a:t>Flow</a:t>
            </a:r>
            <a:endParaRPr lang="cs-CZ" sz="3200" dirty="0"/>
          </a:p>
        </p:txBody>
      </p:sp>
      <p:sp>
        <p:nvSpPr>
          <p:cNvPr id="3" name="Zástupný symbol pro obsah 2"/>
          <p:cNvSpPr>
            <a:spLocks noGrp="1"/>
          </p:cNvSpPr>
          <p:nvPr>
            <p:ph idx="1"/>
          </p:nvPr>
        </p:nvSpPr>
        <p:spPr>
          <a:xfrm>
            <a:off x="457200" y="2132856"/>
            <a:ext cx="8229600" cy="3993307"/>
          </a:xfrm>
        </p:spPr>
        <p:txBody>
          <a:bodyPr>
            <a:normAutofit/>
          </a:bodyPr>
          <a:lstStyle/>
          <a:p>
            <a:pPr lvl="0"/>
            <a:r>
              <a:rPr lang="cs-CZ" sz="2800" dirty="0"/>
              <a:t>snížit režijní náklady a platby za ně.</a:t>
            </a:r>
          </a:p>
          <a:p>
            <a:pPr lvl="0"/>
            <a:r>
              <a:rPr lang="cs-CZ" sz="2800" dirty="0"/>
              <a:t>využít </a:t>
            </a:r>
            <a:r>
              <a:rPr lang="cs-CZ" sz="2800" dirty="0" err="1"/>
              <a:t>outsorsing</a:t>
            </a:r>
            <a:r>
              <a:rPr lang="cs-CZ" sz="2800" dirty="0"/>
              <a:t> k zajištění vybraných činností a snížit tak vlastní náklady,</a:t>
            </a:r>
          </a:p>
          <a:p>
            <a:pPr lvl="0"/>
            <a:r>
              <a:rPr lang="cs-CZ" sz="2800" dirty="0"/>
              <a:t>snižovat zásoby, využívat např. systém  just </a:t>
            </a:r>
            <a:r>
              <a:rPr lang="cs-CZ" sz="2800" dirty="0" err="1"/>
              <a:t>time</a:t>
            </a:r>
            <a:r>
              <a:rPr lang="cs-CZ" sz="2800" dirty="0"/>
              <a:t>,</a:t>
            </a:r>
          </a:p>
          <a:p>
            <a:pPr lvl="0"/>
            <a:r>
              <a:rPr lang="cs-CZ" sz="2800" dirty="0"/>
              <a:t>omezovat sezonní výkyvy poptávky.</a:t>
            </a:r>
          </a:p>
          <a:p>
            <a:pPr lvl="0"/>
            <a:r>
              <a:rPr lang="cs-CZ" sz="2800" dirty="0"/>
              <a:t>přeměnit krátkodobé úvěry na dlouhodobé a tím splátky rozložit na menší částky. </a:t>
            </a:r>
          </a:p>
          <a:p>
            <a:endParaRPr lang="cs-CZ" dirty="0"/>
          </a:p>
        </p:txBody>
      </p:sp>
    </p:spTree>
    <p:extLst>
      <p:ext uri="{BB962C8B-B14F-4D97-AF65-F5344CB8AC3E}">
        <p14:creationId xmlns:p14="http://schemas.microsoft.com/office/powerpoint/2010/main" val="3838601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80728"/>
            <a:ext cx="8229600" cy="1143000"/>
          </a:xfrm>
        </p:spPr>
        <p:txBody>
          <a:bodyPr/>
          <a:lstStyle/>
          <a:p>
            <a:r>
              <a:rPr lang="cs-CZ" dirty="0" smtClean="0"/>
              <a:t>3. </a:t>
            </a:r>
            <a:r>
              <a:rPr lang="cs-CZ" dirty="0"/>
              <a:t>Náklady x výnosy x zisk</a:t>
            </a:r>
          </a:p>
        </p:txBody>
      </p:sp>
      <p:sp>
        <p:nvSpPr>
          <p:cNvPr id="3" name="Zástupný symbol pro obsah 2"/>
          <p:cNvSpPr>
            <a:spLocks noGrp="1"/>
          </p:cNvSpPr>
          <p:nvPr>
            <p:ph idx="1"/>
          </p:nvPr>
        </p:nvSpPr>
        <p:spPr>
          <a:xfrm>
            <a:off x="457200" y="2039086"/>
            <a:ext cx="8229600" cy="4525963"/>
          </a:xfrm>
        </p:spPr>
        <p:txBody>
          <a:bodyPr>
            <a:normAutofit/>
          </a:bodyPr>
          <a:lstStyle/>
          <a:p>
            <a:r>
              <a:rPr lang="cs-CZ" altLang="cs-CZ" sz="3000" dirty="0"/>
              <a:t>Účetní výkazy jsou výsledkem tzv. účetní závěrky – představují souhrnný výstup účetních informací.</a:t>
            </a:r>
          </a:p>
          <a:p>
            <a:r>
              <a:rPr lang="cs-CZ" altLang="cs-CZ" sz="3000" dirty="0"/>
              <a:t>Zobrazují jednak hospodářské procesy, probíhající ve firmě, dále slouží k řízení a hodnocení podniku, jsou součástí výročních zpráv podniku. </a:t>
            </a:r>
          </a:p>
          <a:p>
            <a:r>
              <a:rPr lang="cs-CZ" altLang="cs-CZ" sz="3000" dirty="0"/>
              <a:t>Jsou podkladem a objektem tzv. auditu – kontrolní činnosti, která je povinná pro akciové a některé další společnosti </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197869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379084"/>
            <a:ext cx="8229600" cy="4747079"/>
          </a:xfrm>
        </p:spPr>
        <p:txBody>
          <a:bodyPr/>
          <a:lstStyle/>
          <a:p>
            <a:pPr marL="0" indent="0">
              <a:buNone/>
            </a:pPr>
            <a:r>
              <a:rPr lang="cs-CZ" altLang="cs-CZ" dirty="0"/>
              <a:t>Rozvaha, výsledovka a výkaz CF jsou navzájem propojeny</a:t>
            </a:r>
          </a:p>
          <a:p>
            <a:pPr marL="0" indent="0">
              <a:buNone/>
            </a:pPr>
            <a:endParaRPr lang="cs-CZ" dirty="0"/>
          </a:p>
        </p:txBody>
      </p:sp>
      <p:sp>
        <p:nvSpPr>
          <p:cNvPr id="5" name="TextovéPole 4"/>
          <p:cNvSpPr txBox="1"/>
          <p:nvPr/>
        </p:nvSpPr>
        <p:spPr>
          <a:xfrm>
            <a:off x="683568" y="2684565"/>
            <a:ext cx="2448272"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cs-CZ" altLang="cs-CZ" dirty="0"/>
              <a:t>Výkaz o CF</a:t>
            </a:r>
          </a:p>
          <a:p>
            <a:r>
              <a:rPr lang="cs-CZ" altLang="cs-CZ" dirty="0"/>
              <a:t>+ Příjmy</a:t>
            </a:r>
          </a:p>
          <a:p>
            <a:pPr>
              <a:buFontTx/>
              <a:buChar char="-"/>
            </a:pPr>
            <a:r>
              <a:rPr lang="cs-CZ" altLang="cs-CZ" dirty="0"/>
              <a:t>Výdaje</a:t>
            </a:r>
          </a:p>
          <a:p>
            <a:r>
              <a:rPr lang="cs-CZ" altLang="cs-CZ" u="sng" dirty="0"/>
              <a:t>= Změna peněž. </a:t>
            </a:r>
            <a:r>
              <a:rPr lang="cs-CZ" altLang="cs-CZ" u="sng" dirty="0" err="1"/>
              <a:t>prostř</a:t>
            </a:r>
            <a:r>
              <a:rPr lang="cs-CZ" altLang="cs-CZ" u="sng" dirty="0"/>
              <a:t>.</a:t>
            </a:r>
          </a:p>
          <a:p>
            <a:endParaRPr lang="cs-CZ" altLang="cs-CZ" u="sng" dirty="0"/>
          </a:p>
          <a:p>
            <a:r>
              <a:rPr lang="cs-CZ" altLang="cs-CZ" dirty="0"/>
              <a:t>PS peněž. prostředků</a:t>
            </a:r>
          </a:p>
          <a:p>
            <a:r>
              <a:rPr lang="cs-CZ" altLang="cs-CZ" dirty="0"/>
              <a:t>+/- Změna peněž. </a:t>
            </a:r>
            <a:r>
              <a:rPr lang="cs-CZ" altLang="cs-CZ" dirty="0" err="1"/>
              <a:t>prostř</a:t>
            </a:r>
            <a:r>
              <a:rPr lang="cs-CZ" altLang="cs-CZ" dirty="0"/>
              <a:t>.</a:t>
            </a:r>
          </a:p>
          <a:p>
            <a:r>
              <a:rPr lang="cs-CZ" altLang="cs-CZ" dirty="0"/>
              <a:t>= KS peněž. </a:t>
            </a:r>
            <a:r>
              <a:rPr lang="cs-CZ" altLang="cs-CZ" dirty="0" err="1"/>
              <a:t>prostř</a:t>
            </a:r>
            <a:r>
              <a:rPr lang="cs-CZ" altLang="cs-CZ" dirty="0"/>
              <a:t>.</a:t>
            </a:r>
          </a:p>
          <a:p>
            <a:endParaRPr lang="cs-CZ" dirty="0">
              <a:ln>
                <a:solidFill>
                  <a:schemeClr val="tx1"/>
                </a:solidFill>
              </a:ln>
            </a:endParaRPr>
          </a:p>
        </p:txBody>
      </p:sp>
      <p:sp>
        <p:nvSpPr>
          <p:cNvPr id="6" name="TextovéPole 5"/>
          <p:cNvSpPr txBox="1"/>
          <p:nvPr/>
        </p:nvSpPr>
        <p:spPr>
          <a:xfrm>
            <a:off x="3747939" y="2111309"/>
            <a:ext cx="2016224" cy="36317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ct val="50000"/>
              </a:spcBef>
            </a:pPr>
            <a:r>
              <a:rPr lang="cs-CZ" altLang="cs-CZ" dirty="0"/>
              <a:t>Rozvaha</a:t>
            </a:r>
          </a:p>
          <a:p>
            <a:pPr>
              <a:spcBef>
                <a:spcPct val="50000"/>
              </a:spcBef>
            </a:pPr>
            <a:r>
              <a:rPr lang="cs-CZ" altLang="cs-CZ" sz="2000" u="sng" dirty="0"/>
              <a:t>Aktiva</a:t>
            </a:r>
          </a:p>
          <a:p>
            <a:pPr>
              <a:spcBef>
                <a:spcPct val="50000"/>
              </a:spcBef>
            </a:pPr>
            <a:r>
              <a:rPr lang="cs-CZ" altLang="cs-CZ" sz="1400" dirty="0"/>
              <a:t>Stálá aktiva</a:t>
            </a:r>
          </a:p>
          <a:p>
            <a:pPr>
              <a:spcBef>
                <a:spcPct val="50000"/>
              </a:spcBef>
            </a:pPr>
            <a:r>
              <a:rPr lang="cs-CZ" altLang="cs-CZ" sz="1400" dirty="0"/>
              <a:t>Oběžná aktiva</a:t>
            </a:r>
          </a:p>
          <a:p>
            <a:pPr>
              <a:spcBef>
                <a:spcPct val="50000"/>
              </a:spcBef>
            </a:pPr>
            <a:r>
              <a:rPr lang="cs-CZ" altLang="cs-CZ" sz="1400" dirty="0"/>
              <a:t>Peníze</a:t>
            </a:r>
          </a:p>
          <a:p>
            <a:pPr>
              <a:spcBef>
                <a:spcPct val="50000"/>
              </a:spcBef>
            </a:pPr>
            <a:r>
              <a:rPr lang="cs-CZ" altLang="cs-CZ" sz="2000" u="sng" dirty="0"/>
              <a:t>Pasiva</a:t>
            </a:r>
          </a:p>
          <a:p>
            <a:pPr>
              <a:spcBef>
                <a:spcPct val="50000"/>
              </a:spcBef>
            </a:pPr>
            <a:r>
              <a:rPr lang="cs-CZ" altLang="cs-CZ" b="1" dirty="0"/>
              <a:t>Vlastní kapitál</a:t>
            </a:r>
          </a:p>
          <a:p>
            <a:pPr algn="r">
              <a:spcBef>
                <a:spcPct val="50000"/>
              </a:spcBef>
            </a:pPr>
            <a:r>
              <a:rPr lang="cs-CZ" altLang="cs-CZ" sz="1400" dirty="0"/>
              <a:t>HV běžného účetního období</a:t>
            </a:r>
          </a:p>
          <a:p>
            <a:pPr>
              <a:spcBef>
                <a:spcPct val="50000"/>
              </a:spcBef>
            </a:pPr>
            <a:r>
              <a:rPr lang="cs-CZ" altLang="cs-CZ" b="1" dirty="0"/>
              <a:t>Cizí </a:t>
            </a:r>
            <a:r>
              <a:rPr lang="cs-CZ" altLang="cs-CZ" b="1" dirty="0" smtClean="0"/>
              <a:t>kapitál</a:t>
            </a:r>
            <a:endParaRPr lang="cs-CZ" altLang="cs-CZ" dirty="0"/>
          </a:p>
        </p:txBody>
      </p:sp>
      <p:sp>
        <p:nvSpPr>
          <p:cNvPr id="7" name="TextovéPole 6"/>
          <p:cNvSpPr txBox="1"/>
          <p:nvPr/>
        </p:nvSpPr>
        <p:spPr>
          <a:xfrm>
            <a:off x="6372200" y="2738207"/>
            <a:ext cx="2016224" cy="30008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ct val="50000"/>
              </a:spcBef>
            </a:pPr>
            <a:r>
              <a:rPr lang="cs-CZ" altLang="cs-CZ" dirty="0"/>
              <a:t>Výsledovka</a:t>
            </a:r>
          </a:p>
          <a:p>
            <a:pPr>
              <a:spcBef>
                <a:spcPct val="50000"/>
              </a:spcBef>
            </a:pPr>
            <a:r>
              <a:rPr lang="cs-CZ" altLang="cs-CZ" dirty="0"/>
              <a:t>+ Výnosy</a:t>
            </a:r>
          </a:p>
          <a:p>
            <a:pPr>
              <a:spcBef>
                <a:spcPct val="50000"/>
              </a:spcBef>
            </a:pPr>
            <a:r>
              <a:rPr lang="cs-CZ" altLang="cs-CZ" dirty="0"/>
              <a:t>- Náklady</a:t>
            </a:r>
          </a:p>
          <a:p>
            <a:pPr>
              <a:spcBef>
                <a:spcPct val="50000"/>
              </a:spcBef>
            </a:pPr>
            <a:r>
              <a:rPr lang="cs-CZ" altLang="cs-CZ" dirty="0"/>
              <a:t>…</a:t>
            </a:r>
          </a:p>
          <a:p>
            <a:pPr>
              <a:spcBef>
                <a:spcPct val="50000"/>
              </a:spcBef>
            </a:pPr>
            <a:r>
              <a:rPr lang="cs-CZ" altLang="cs-CZ" dirty="0"/>
              <a:t>…</a:t>
            </a:r>
          </a:p>
          <a:p>
            <a:pPr>
              <a:spcBef>
                <a:spcPct val="50000"/>
              </a:spcBef>
            </a:pPr>
            <a:r>
              <a:rPr lang="cs-CZ" altLang="cs-CZ" dirty="0"/>
              <a:t>= HV běžného účetního období</a:t>
            </a:r>
          </a:p>
          <a:p>
            <a:endParaRPr lang="cs-CZ" dirty="0"/>
          </a:p>
        </p:txBody>
      </p:sp>
      <p:cxnSp>
        <p:nvCxnSpPr>
          <p:cNvPr id="9" name="Pravoúhlá spojnice 8"/>
          <p:cNvCxnSpPr/>
          <p:nvPr/>
        </p:nvCxnSpPr>
        <p:spPr>
          <a:xfrm flipV="1">
            <a:off x="3149650" y="3717032"/>
            <a:ext cx="616099" cy="1"/>
          </a:xfrm>
          <a:prstGeom prst="bentConnector3">
            <a:avLst>
              <a:gd name="adj1" fmla="val 52216"/>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11" name="Pravoúhlá spojnice 10"/>
          <p:cNvCxnSpPr/>
          <p:nvPr/>
        </p:nvCxnSpPr>
        <p:spPr>
          <a:xfrm flipV="1">
            <a:off x="5759090" y="5157192"/>
            <a:ext cx="608037" cy="1"/>
          </a:xfrm>
          <a:prstGeom prst="bentConnector3">
            <a:avLst>
              <a:gd name="adj1" fmla="val 43266"/>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0" name="Obdélník 9"/>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12" name="Skupina 11"/>
          <p:cNvGrpSpPr/>
          <p:nvPr/>
        </p:nvGrpSpPr>
        <p:grpSpPr>
          <a:xfrm>
            <a:off x="6863890" y="5855028"/>
            <a:ext cx="1584176" cy="725973"/>
            <a:chOff x="0" y="-27511"/>
            <a:chExt cx="1627454" cy="784063"/>
          </a:xfrm>
        </p:grpSpPr>
        <p:pic>
          <p:nvPicPr>
            <p:cNvPr id="13" name="Obrázek 12"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14"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15"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Obrázek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1729350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980728"/>
            <a:ext cx="8229600" cy="1600200"/>
          </a:xfrm>
        </p:spPr>
        <p:txBody>
          <a:bodyPr/>
          <a:lstStyle/>
          <a:p>
            <a:r>
              <a:rPr lang="cs-CZ" dirty="0" smtClean="0"/>
              <a:t>Obsah přednášky</a:t>
            </a:r>
            <a:endParaRPr lang="cs-CZ" dirty="0"/>
          </a:p>
        </p:txBody>
      </p:sp>
      <p:sp>
        <p:nvSpPr>
          <p:cNvPr id="3" name="Zástupný symbol pro obsah 2"/>
          <p:cNvSpPr>
            <a:spLocks noGrp="1"/>
          </p:cNvSpPr>
          <p:nvPr>
            <p:ph idx="1"/>
          </p:nvPr>
        </p:nvSpPr>
        <p:spPr>
          <a:xfrm>
            <a:off x="457200" y="2492896"/>
            <a:ext cx="8229600" cy="3993307"/>
          </a:xfrm>
        </p:spPr>
        <p:txBody>
          <a:bodyPr/>
          <a:lstStyle/>
          <a:p>
            <a:pPr marL="514350" indent="-514350">
              <a:buFont typeface="+mj-lt"/>
              <a:buAutoNum type="arabicPeriod"/>
            </a:pPr>
            <a:r>
              <a:rPr lang="cs-CZ" sz="2800" dirty="0" smtClean="0">
                <a:latin typeface="+mn-lt"/>
              </a:rPr>
              <a:t>Základní ekonomické pojmy</a:t>
            </a:r>
          </a:p>
          <a:p>
            <a:pPr marL="514350" indent="-514350">
              <a:buFont typeface="+mj-lt"/>
              <a:buAutoNum type="arabicPeriod"/>
            </a:pPr>
            <a:r>
              <a:rPr lang="cs-CZ" sz="2800" dirty="0" smtClean="0">
                <a:latin typeface="+mn-lt"/>
              </a:rPr>
              <a:t>Ekonomické procesy uvnitř společnosti</a:t>
            </a:r>
          </a:p>
          <a:p>
            <a:pPr marL="514350" indent="-514350">
              <a:buFont typeface="+mj-lt"/>
              <a:buAutoNum type="arabicPeriod"/>
            </a:pPr>
            <a:r>
              <a:rPr lang="cs-CZ" sz="2800" dirty="0" smtClean="0">
                <a:latin typeface="+mn-lt"/>
              </a:rPr>
              <a:t>Náklady x výnosy x zisk</a:t>
            </a:r>
          </a:p>
          <a:p>
            <a:pPr marL="514350" indent="-514350">
              <a:buFont typeface="+mj-lt"/>
              <a:buAutoNum type="arabicPeriod"/>
            </a:pPr>
            <a:r>
              <a:rPr lang="cs-CZ" sz="2800" dirty="0" smtClean="0">
                <a:latin typeface="+mn-lt"/>
              </a:rPr>
              <a:t>Finanční toky podniku a jejich řízení</a:t>
            </a:r>
          </a:p>
          <a:p>
            <a:pPr marL="514350" indent="-514350">
              <a:buFont typeface="+mj-lt"/>
              <a:buAutoNum type="arabicPeriod"/>
            </a:pPr>
            <a:r>
              <a:rPr lang="cs-CZ" sz="2800" dirty="0" smtClean="0">
                <a:latin typeface="+mn-lt"/>
              </a:rPr>
              <a:t>Povinnosti podnikatele vůči státu</a:t>
            </a:r>
          </a:p>
          <a:p>
            <a:pPr marL="0" indent="0">
              <a:buNone/>
            </a:pPr>
            <a:endParaRPr lang="cs-CZ" dirty="0" smtClean="0"/>
          </a:p>
          <a:p>
            <a:pPr marL="514350" indent="-514350">
              <a:buFont typeface="+mj-lt"/>
              <a:buAutoNum type="arabicPeriod"/>
            </a:pPr>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pic>
        <p:nvPicPr>
          <p:cNvPr id="6" name="Picture 2" descr="ACE_logo_svet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Skupina 6"/>
          <p:cNvGrpSpPr/>
          <p:nvPr/>
        </p:nvGrpSpPr>
        <p:grpSpPr>
          <a:xfrm>
            <a:off x="6863890" y="5855028"/>
            <a:ext cx="1584176" cy="725973"/>
            <a:chOff x="0" y="-27511"/>
            <a:chExt cx="1627454" cy="784063"/>
          </a:xfrm>
        </p:grpSpPr>
        <p:pic>
          <p:nvPicPr>
            <p:cNvPr id="8" name="Obrázek 7" descr="66ca8ebe0673c9fd9cbf86d7c774f581-abstract-design-background-vecto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9"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sp>
        <p:nvSpPr>
          <p:cNvPr id="10" name="Obdélník 9"/>
          <p:cNvSpPr/>
          <p:nvPr/>
        </p:nvSpPr>
        <p:spPr>
          <a:xfrm>
            <a:off x="47892" y="6565196"/>
            <a:ext cx="9096108"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5"/>
              </a:rPr>
              <a:t>info@aceducation.cz</a:t>
            </a:r>
            <a:r>
              <a:rPr lang="cs-CZ" sz="1200" b="1" dirty="0">
                <a:solidFill>
                  <a:srgbClr val="7030A0"/>
                </a:solidFill>
              </a:rPr>
              <a:t>  |  IČ: 27971601  | DIČ: CZ27971601</a:t>
            </a:r>
            <a:endParaRPr lang="cs-CZ" sz="1200" dirty="0">
              <a:solidFill>
                <a:srgbClr val="7030A0"/>
              </a:solidFill>
            </a:endParaRPr>
          </a:p>
        </p:txBody>
      </p:sp>
      <p:pic>
        <p:nvPicPr>
          <p:cNvPr id="12" name="Picture 2" descr="ACE_logo_svet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928" y="60957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4814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5897" y="1349484"/>
            <a:ext cx="8229600" cy="796950"/>
          </a:xfrm>
        </p:spPr>
        <p:txBody>
          <a:bodyPr/>
          <a:lstStyle/>
          <a:p>
            <a:r>
              <a:rPr lang="cs-CZ" dirty="0" smtClean="0"/>
              <a:t>ROZVAHA</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3"/>
              </a:rPr>
              <a:t>info@aceducation.cz</a:t>
            </a:r>
            <a:r>
              <a:rPr lang="cs-CZ" sz="1200" b="1" dirty="0">
                <a:solidFill>
                  <a:srgbClr val="7030A0"/>
                </a:solidFill>
              </a:rPr>
              <a:t>  |  IČ: 27971601  | DIČ: CZ27971601</a:t>
            </a:r>
            <a:endParaRPr lang="cs-CZ" sz="1200" dirty="0">
              <a:solidFill>
                <a:srgbClr val="7030A0"/>
              </a:solidFill>
            </a:endParaRPr>
          </a:p>
        </p:txBody>
      </p:sp>
      <p:pic>
        <p:nvPicPr>
          <p:cNvPr id="6"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Skupina 6"/>
          <p:cNvGrpSpPr/>
          <p:nvPr/>
        </p:nvGrpSpPr>
        <p:grpSpPr>
          <a:xfrm>
            <a:off x="6863890" y="5855028"/>
            <a:ext cx="1584176" cy="725973"/>
            <a:chOff x="0" y="-27511"/>
            <a:chExt cx="1627454" cy="784063"/>
          </a:xfrm>
        </p:grpSpPr>
        <p:pic>
          <p:nvPicPr>
            <p:cNvPr id="8" name="Obrázek 7" descr="66ca8ebe0673c9fd9cbf86d7c774f581-abstract-design-background-vecto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9"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3074" name="Picture 2"/>
          <p:cNvPicPr>
            <a:picLocks noGrp="1" noChangeAspect="1" noChangeArrowheads="1"/>
          </p:cNvPicPr>
          <p:nvPr>
            <p:ph idx="1"/>
          </p:nvPr>
        </p:nvPicPr>
        <p:blipFill>
          <a:blip r:embed="rId6" cstate="print">
            <a:extLst>
              <a:ext uri="{28A0092B-C50C-407E-A947-70E740481C1C}">
                <a14:useLocalDpi xmlns:a14="http://schemas.microsoft.com/office/drawing/2010/main" val="0"/>
              </a:ext>
            </a:extLst>
          </a:blip>
          <a:srcRect/>
          <a:stretch>
            <a:fillRect/>
          </a:stretch>
        </p:blipFill>
        <p:spPr bwMode="auto">
          <a:xfrm>
            <a:off x="467880" y="1844824"/>
            <a:ext cx="7806950" cy="4010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05951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80728"/>
            <a:ext cx="8229600" cy="1143000"/>
          </a:xfrm>
        </p:spPr>
        <p:txBody>
          <a:bodyPr/>
          <a:lstStyle/>
          <a:p>
            <a:r>
              <a:rPr lang="cs-CZ" dirty="0"/>
              <a:t>3. Náklady x výnosy x zisk</a:t>
            </a:r>
          </a:p>
        </p:txBody>
      </p:sp>
      <p:sp>
        <p:nvSpPr>
          <p:cNvPr id="3" name="Zástupný symbol pro obsah 2"/>
          <p:cNvSpPr>
            <a:spLocks noGrp="1"/>
          </p:cNvSpPr>
          <p:nvPr>
            <p:ph idx="1"/>
          </p:nvPr>
        </p:nvSpPr>
        <p:spPr>
          <a:xfrm>
            <a:off x="457200" y="2080029"/>
            <a:ext cx="8229600" cy="4525963"/>
          </a:xfrm>
        </p:spPr>
        <p:txBody>
          <a:bodyPr>
            <a:normAutofit fontScale="77500" lnSpcReduction="20000"/>
          </a:bodyPr>
          <a:lstStyle/>
          <a:p>
            <a:pPr marL="0" indent="0">
              <a:buNone/>
            </a:pPr>
            <a:r>
              <a:rPr lang="cs-CZ" sz="3100" dirty="0" smtClean="0"/>
              <a:t>Analýza nákladů:</a:t>
            </a:r>
          </a:p>
          <a:p>
            <a:pPr>
              <a:lnSpc>
                <a:spcPct val="90000"/>
              </a:lnSpc>
            </a:pPr>
            <a:r>
              <a:rPr lang="cs-CZ" altLang="cs-CZ" sz="3100" b="1" dirty="0"/>
              <a:t>Náklady</a:t>
            </a:r>
            <a:r>
              <a:rPr lang="cs-CZ" altLang="cs-CZ" sz="3100" dirty="0"/>
              <a:t> – peněžní vyjádření účelně vynaložené spotřeby výrobních faktorů. Jsou spojeny ne s výdajem, ale se spotřebou, např. nákup materiálu není nákladem; ten vzniká až tehdy, když je materiál spotřebován ve výrobě. Náklady můžeme členit:</a:t>
            </a:r>
          </a:p>
          <a:p>
            <a:pPr>
              <a:lnSpc>
                <a:spcPct val="90000"/>
              </a:lnSpc>
            </a:pPr>
            <a:r>
              <a:rPr lang="cs-CZ" altLang="cs-CZ" sz="3100" dirty="0"/>
              <a:t>1) podle </a:t>
            </a:r>
            <a:r>
              <a:rPr lang="cs-CZ" altLang="cs-CZ" sz="3100" i="1" dirty="0"/>
              <a:t>účelu</a:t>
            </a:r>
            <a:r>
              <a:rPr lang="cs-CZ" altLang="cs-CZ" sz="3100" dirty="0"/>
              <a:t> na náklady </a:t>
            </a:r>
            <a:r>
              <a:rPr lang="cs-CZ" altLang="cs-CZ" sz="3100" b="1" dirty="0"/>
              <a:t>výrobní</a:t>
            </a:r>
            <a:r>
              <a:rPr lang="cs-CZ" altLang="cs-CZ" sz="3100" dirty="0"/>
              <a:t> (technologické) a na náklady </a:t>
            </a:r>
            <a:r>
              <a:rPr lang="cs-CZ" altLang="cs-CZ" sz="3100" b="1" dirty="0"/>
              <a:t>na</a:t>
            </a:r>
            <a:r>
              <a:rPr lang="cs-CZ" altLang="cs-CZ" sz="3100" dirty="0"/>
              <a:t> </a:t>
            </a:r>
            <a:r>
              <a:rPr lang="cs-CZ" altLang="cs-CZ" sz="3100" b="1" dirty="0"/>
              <a:t>zajištění výroby</a:t>
            </a:r>
            <a:r>
              <a:rPr lang="cs-CZ" altLang="cs-CZ" sz="3100" dirty="0"/>
              <a:t> (administrativní).</a:t>
            </a:r>
          </a:p>
          <a:p>
            <a:pPr>
              <a:lnSpc>
                <a:spcPct val="90000"/>
              </a:lnSpc>
            </a:pPr>
            <a:r>
              <a:rPr lang="cs-CZ" altLang="cs-CZ" sz="3100" dirty="0"/>
              <a:t>2) podle </a:t>
            </a:r>
            <a:r>
              <a:rPr lang="cs-CZ" altLang="cs-CZ" sz="3100" i="1" dirty="0"/>
              <a:t>přiřaditelnosti</a:t>
            </a:r>
            <a:r>
              <a:rPr lang="cs-CZ" altLang="cs-CZ" sz="3100" dirty="0"/>
              <a:t> na náklady </a:t>
            </a:r>
            <a:r>
              <a:rPr lang="cs-CZ" altLang="cs-CZ" sz="3100" b="1" dirty="0"/>
              <a:t>přímé</a:t>
            </a:r>
            <a:r>
              <a:rPr lang="cs-CZ" altLang="cs-CZ" sz="3100" dirty="0"/>
              <a:t> (lze je přiřadit konkrétnímu výrobku</a:t>
            </a:r>
            <a:r>
              <a:rPr lang="cs-CZ" altLang="cs-CZ" sz="3100" dirty="0" smtClean="0"/>
              <a:t>) </a:t>
            </a:r>
            <a:r>
              <a:rPr lang="cs-CZ" altLang="cs-CZ" sz="3100" b="1" dirty="0" smtClean="0"/>
              <a:t>neboli jednicové </a:t>
            </a:r>
            <a:r>
              <a:rPr lang="cs-CZ" altLang="cs-CZ" sz="3100" dirty="0"/>
              <a:t>a </a:t>
            </a:r>
            <a:r>
              <a:rPr lang="cs-CZ" altLang="cs-CZ" sz="3100" b="1" dirty="0"/>
              <a:t>nepřímé</a:t>
            </a:r>
            <a:r>
              <a:rPr lang="cs-CZ" altLang="cs-CZ" sz="3100" dirty="0"/>
              <a:t> (nelze přímo určit, který výrobek je vyvolal) </a:t>
            </a:r>
            <a:r>
              <a:rPr lang="cs-CZ" altLang="cs-CZ" sz="3100" b="1" dirty="0"/>
              <a:t>neboli</a:t>
            </a:r>
            <a:r>
              <a:rPr lang="cs-CZ" altLang="cs-CZ" sz="3100" dirty="0"/>
              <a:t> </a:t>
            </a:r>
            <a:r>
              <a:rPr lang="cs-CZ" altLang="cs-CZ" sz="3100" b="1" dirty="0"/>
              <a:t>režijní</a:t>
            </a:r>
            <a:r>
              <a:rPr lang="cs-CZ" altLang="cs-CZ" sz="3100" dirty="0"/>
              <a:t>.</a:t>
            </a:r>
          </a:p>
          <a:p>
            <a:pPr>
              <a:lnSpc>
                <a:spcPct val="90000"/>
              </a:lnSpc>
            </a:pPr>
            <a:r>
              <a:rPr lang="cs-CZ" altLang="cs-CZ" sz="3100" dirty="0"/>
              <a:t>3) podle </a:t>
            </a:r>
            <a:r>
              <a:rPr lang="cs-CZ" altLang="cs-CZ" sz="3100" i="1" dirty="0"/>
              <a:t>druhu</a:t>
            </a:r>
            <a:r>
              <a:rPr lang="cs-CZ" altLang="cs-CZ" sz="3100" dirty="0"/>
              <a:t> na náklady </a:t>
            </a:r>
            <a:r>
              <a:rPr lang="cs-CZ" altLang="cs-CZ" sz="3100" b="1" dirty="0"/>
              <a:t>mzdové</a:t>
            </a:r>
            <a:r>
              <a:rPr lang="cs-CZ" altLang="cs-CZ" sz="3100" dirty="0"/>
              <a:t>, </a:t>
            </a:r>
            <a:r>
              <a:rPr lang="cs-CZ" altLang="cs-CZ" sz="3100" b="1" dirty="0"/>
              <a:t>materiálové</a:t>
            </a:r>
            <a:r>
              <a:rPr lang="cs-CZ" altLang="cs-CZ" sz="3100" dirty="0"/>
              <a:t>, </a:t>
            </a:r>
            <a:r>
              <a:rPr lang="cs-CZ" altLang="cs-CZ" sz="3100" b="1" dirty="0"/>
              <a:t>odpisy</a:t>
            </a:r>
            <a:r>
              <a:rPr lang="cs-CZ" altLang="cs-CZ" sz="3100" dirty="0"/>
              <a:t>, </a:t>
            </a:r>
            <a:r>
              <a:rPr lang="cs-CZ" altLang="cs-CZ" sz="3100" b="1" dirty="0"/>
              <a:t>atd</a:t>
            </a:r>
            <a:r>
              <a:rPr lang="cs-CZ" altLang="cs-CZ" sz="3100" dirty="0"/>
              <a:t>.</a:t>
            </a:r>
          </a:p>
          <a:p>
            <a:pPr>
              <a:lnSpc>
                <a:spcPct val="90000"/>
              </a:lnSpc>
            </a:pPr>
            <a:r>
              <a:rPr lang="cs-CZ" altLang="cs-CZ" sz="3100" dirty="0"/>
              <a:t>4) podle </a:t>
            </a:r>
            <a:r>
              <a:rPr lang="cs-CZ" altLang="cs-CZ" sz="3100" i="1" dirty="0"/>
              <a:t>vztahu k objemu výroby</a:t>
            </a:r>
            <a:r>
              <a:rPr lang="cs-CZ" altLang="cs-CZ" sz="3100" dirty="0"/>
              <a:t> na náklady </a:t>
            </a:r>
            <a:r>
              <a:rPr lang="cs-CZ" altLang="cs-CZ" sz="3100" b="1" dirty="0"/>
              <a:t>fixní</a:t>
            </a:r>
            <a:r>
              <a:rPr lang="cs-CZ" altLang="cs-CZ" sz="3100" dirty="0"/>
              <a:t> a </a:t>
            </a:r>
            <a:r>
              <a:rPr lang="cs-CZ" altLang="cs-CZ" sz="3100" b="1" dirty="0"/>
              <a:t>variabilní</a:t>
            </a:r>
          </a:p>
          <a:p>
            <a:pPr marL="0" indent="0">
              <a:buNone/>
            </a:pPr>
            <a:endParaRPr lang="cs-CZ" dirty="0"/>
          </a:p>
        </p:txBody>
      </p:sp>
      <p:sp>
        <p:nvSpPr>
          <p:cNvPr id="6" name="Obdélník 5"/>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7" name="Skupina 6"/>
          <p:cNvGrpSpPr/>
          <p:nvPr/>
        </p:nvGrpSpPr>
        <p:grpSpPr>
          <a:xfrm>
            <a:off x="6863890" y="5855028"/>
            <a:ext cx="1584176" cy="725973"/>
            <a:chOff x="0" y="-27511"/>
            <a:chExt cx="1627454" cy="784063"/>
          </a:xfrm>
        </p:grpSpPr>
        <p:pic>
          <p:nvPicPr>
            <p:cNvPr id="8" name="Obrázek 7"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9"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10"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e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8864753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340768"/>
            <a:ext cx="8229600" cy="1143000"/>
          </a:xfrm>
        </p:spPr>
        <p:txBody>
          <a:bodyPr/>
          <a:lstStyle/>
          <a:p>
            <a:r>
              <a:rPr lang="cs-CZ" dirty="0"/>
              <a:t>3. Náklady x výnosy x zisk</a:t>
            </a:r>
          </a:p>
        </p:txBody>
      </p:sp>
      <p:sp>
        <p:nvSpPr>
          <p:cNvPr id="3" name="Zástupný symbol pro obsah 2"/>
          <p:cNvSpPr>
            <a:spLocks noGrp="1"/>
          </p:cNvSpPr>
          <p:nvPr>
            <p:ph idx="1"/>
          </p:nvPr>
        </p:nvSpPr>
        <p:spPr>
          <a:xfrm>
            <a:off x="457200" y="2564905"/>
            <a:ext cx="8229600" cy="3938734"/>
          </a:xfrm>
        </p:spPr>
        <p:txBody>
          <a:bodyPr/>
          <a:lstStyle/>
          <a:p>
            <a:pPr marL="0" indent="0">
              <a:buNone/>
            </a:pPr>
            <a:r>
              <a:rPr lang="cs-CZ" sz="2800" dirty="0" smtClean="0"/>
              <a:t>Náklady fixní a variabilní:</a:t>
            </a:r>
          </a:p>
          <a:p>
            <a:r>
              <a:rPr lang="cs-CZ" altLang="cs-CZ" sz="2800" b="1" dirty="0"/>
              <a:t>Fixní náklady</a:t>
            </a:r>
            <a:r>
              <a:rPr lang="cs-CZ" altLang="cs-CZ" sz="2800" dirty="0"/>
              <a:t> – náklady se se změnou objemu výroby nemění, popř. se mění skokem, tj. jsou neměnné pouze v určitém intervalu (např. odpisy se nemění až do doby, než koupíme nový stroj)</a:t>
            </a:r>
            <a:endParaRPr lang="cs-CZ" altLang="cs-CZ" sz="2800" b="1" dirty="0"/>
          </a:p>
          <a:p>
            <a:r>
              <a:rPr lang="cs-CZ" altLang="cs-CZ" sz="2800" b="1" dirty="0"/>
              <a:t>Variabilní náklady</a:t>
            </a:r>
            <a:r>
              <a:rPr lang="cs-CZ" altLang="cs-CZ" sz="2800" dirty="0"/>
              <a:t> – náklady se mění v závislosti na objemu výroby .</a:t>
            </a:r>
            <a:endParaRPr lang="cs-CZ" altLang="cs-CZ" sz="2800" b="1" i="1" dirty="0"/>
          </a:p>
          <a:p>
            <a:pPr marL="0" indent="0">
              <a:buNone/>
            </a:pPr>
            <a:endParaRPr lang="cs-CZ" dirty="0"/>
          </a:p>
        </p:txBody>
      </p:sp>
      <p:sp>
        <p:nvSpPr>
          <p:cNvPr id="6" name="Obdélník 5"/>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7" name="Skupina 6"/>
          <p:cNvGrpSpPr/>
          <p:nvPr/>
        </p:nvGrpSpPr>
        <p:grpSpPr>
          <a:xfrm>
            <a:off x="6863890" y="5855028"/>
            <a:ext cx="1584176" cy="725973"/>
            <a:chOff x="0" y="-27511"/>
            <a:chExt cx="1627454" cy="784063"/>
          </a:xfrm>
        </p:grpSpPr>
        <p:pic>
          <p:nvPicPr>
            <p:cNvPr id="8" name="Obrázek 7"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9"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10"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e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38574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7500" lnSpcReduction="20000"/>
          </a:bodyPr>
          <a:lstStyle/>
          <a:p>
            <a:pPr marL="0" indent="0">
              <a:buNone/>
            </a:pPr>
            <a:r>
              <a:rPr lang="cs-CZ" sz="2600" b="1" dirty="0" smtClean="0"/>
              <a:t>Bod zvratu:</a:t>
            </a:r>
          </a:p>
          <a:p>
            <a:r>
              <a:rPr lang="cs-CZ" altLang="cs-CZ" dirty="0">
                <a:cs typeface="Times New Roman" pitchFamily="18" charset="0"/>
              </a:rPr>
              <a:t>Předpoklad: veškerá vyrobená produkce bude prodána, čili podnik vyrábí pouze takové množství, které je schopen prodat.</a:t>
            </a:r>
          </a:p>
          <a:p>
            <a:r>
              <a:rPr lang="cs-CZ" altLang="cs-CZ" dirty="0">
                <a:cs typeface="Times New Roman" pitchFamily="18" charset="0"/>
              </a:rPr>
              <a:t>Bod zvratu představuje </a:t>
            </a:r>
            <a:r>
              <a:rPr lang="cs-CZ" altLang="cs-CZ" b="1" dirty="0">
                <a:cs typeface="Times New Roman" pitchFamily="18" charset="0"/>
              </a:rPr>
              <a:t>objem</a:t>
            </a:r>
            <a:r>
              <a:rPr lang="cs-CZ" altLang="cs-CZ" dirty="0">
                <a:cs typeface="Times New Roman" pitchFamily="18" charset="0"/>
              </a:rPr>
              <a:t> </a:t>
            </a:r>
            <a:r>
              <a:rPr lang="cs-CZ" altLang="cs-CZ" b="1" dirty="0">
                <a:cs typeface="Times New Roman" pitchFamily="18" charset="0"/>
              </a:rPr>
              <a:t>produkce</a:t>
            </a:r>
            <a:r>
              <a:rPr lang="cs-CZ" altLang="cs-CZ" dirty="0">
                <a:cs typeface="Times New Roman" pitchFamily="18" charset="0"/>
              </a:rPr>
              <a:t>, při kterém jsou celkové tržby (T) rovny celkovým nákladům (CN) a podnik tedy dosahuje nulového zisku.</a:t>
            </a:r>
            <a:endParaRPr lang="cs-CZ" altLang="cs-CZ" dirty="0"/>
          </a:p>
          <a:p>
            <a:endParaRPr lang="cs-CZ" altLang="cs-CZ" dirty="0"/>
          </a:p>
          <a:p>
            <a:r>
              <a:rPr lang="cs-CZ" altLang="cs-CZ" dirty="0">
                <a:cs typeface="Times New Roman" pitchFamily="18" charset="0"/>
              </a:rPr>
              <a:t>Dosazením za tržby a celkové náklady získáme rovnici:</a:t>
            </a:r>
            <a:endParaRPr lang="cs-CZ" altLang="cs-CZ" dirty="0"/>
          </a:p>
          <a:p>
            <a:endParaRPr lang="cs-CZ" altLang="cs-CZ" dirty="0"/>
          </a:p>
          <a:p>
            <a:r>
              <a:rPr lang="cs-CZ" altLang="cs-CZ" dirty="0">
                <a:cs typeface="Times New Roman" pitchFamily="18" charset="0"/>
              </a:rPr>
              <a:t>Objem výroby (Q), při němž je dodržena tato rovnost, představuje bod zvratu (Q</a:t>
            </a:r>
            <a:r>
              <a:rPr lang="cs-CZ" altLang="cs-CZ" baseline="-30000" dirty="0">
                <a:cs typeface="Times New Roman" pitchFamily="18" charset="0"/>
              </a:rPr>
              <a:t>BZ</a:t>
            </a:r>
            <a:r>
              <a:rPr lang="cs-CZ" altLang="cs-CZ" dirty="0">
                <a:cs typeface="Times New Roman" pitchFamily="18" charset="0"/>
              </a:rPr>
              <a:t>), který získáme vyřešením rovnice.</a:t>
            </a:r>
          </a:p>
          <a:p>
            <a:pPr marL="0" indent="0">
              <a:buNone/>
            </a:pPr>
            <a:endParaRPr lang="cs-CZ" dirty="0"/>
          </a:p>
        </p:txBody>
      </p:sp>
      <p:graphicFrame>
        <p:nvGraphicFramePr>
          <p:cNvPr id="5" name="Objekt 4"/>
          <p:cNvGraphicFramePr>
            <a:graphicFrameLocks noChangeAspect="1"/>
          </p:cNvGraphicFramePr>
          <p:nvPr>
            <p:extLst>
              <p:ext uri="{D42A27DB-BD31-4B8C-83A1-F6EECF244321}">
                <p14:modId xmlns:p14="http://schemas.microsoft.com/office/powerpoint/2010/main" val="2433603434"/>
              </p:ext>
            </p:extLst>
          </p:nvPr>
        </p:nvGraphicFramePr>
        <p:xfrm>
          <a:off x="6164163" y="3717032"/>
          <a:ext cx="1584325" cy="522288"/>
        </p:xfrm>
        <a:graphic>
          <a:graphicData uri="http://schemas.openxmlformats.org/presentationml/2006/ole">
            <mc:AlternateContent xmlns:mc="http://schemas.openxmlformats.org/markup-compatibility/2006">
              <mc:Choice xmlns:v="urn:schemas-microsoft-com:vml" Requires="v">
                <p:oleObj spid="_x0000_s2078" name="Editor rovnic 3.0" r:id="rId3" imgW="622030" imgH="203112" progId="Equation.3">
                  <p:embed/>
                </p:oleObj>
              </mc:Choice>
              <mc:Fallback>
                <p:oleObj name="Editor rovnic 3.0" r:id="rId3" imgW="622030" imgH="203112"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4163" y="3717032"/>
                        <a:ext cx="1584325" cy="522288"/>
                      </a:xfrm>
                      <a:prstGeom prst="rect">
                        <a:avLst/>
                      </a:prstGeom>
                      <a:solidFill>
                        <a:schemeClr val="accent1">
                          <a:lumMod val="20000"/>
                          <a:lumOff val="80000"/>
                        </a:schemeClr>
                      </a:solidFill>
                      <a:ln>
                        <a:noFill/>
                      </a:ln>
                    </p:spPr>
                  </p:pic>
                </p:oleObj>
              </mc:Fallback>
            </mc:AlternateContent>
          </a:graphicData>
        </a:graphic>
      </p:graphicFrame>
      <p:graphicFrame>
        <p:nvGraphicFramePr>
          <p:cNvPr id="6" name="Objekt 5"/>
          <p:cNvGraphicFramePr>
            <a:graphicFrameLocks noChangeAspect="1"/>
          </p:cNvGraphicFramePr>
          <p:nvPr>
            <p:extLst>
              <p:ext uri="{D42A27DB-BD31-4B8C-83A1-F6EECF244321}">
                <p14:modId xmlns:p14="http://schemas.microsoft.com/office/powerpoint/2010/main" val="3518668437"/>
              </p:ext>
            </p:extLst>
          </p:nvPr>
        </p:nvGraphicFramePr>
        <p:xfrm>
          <a:off x="5076056" y="4653136"/>
          <a:ext cx="3230562" cy="508000"/>
        </p:xfrm>
        <a:graphic>
          <a:graphicData uri="http://schemas.openxmlformats.org/presentationml/2006/ole">
            <mc:AlternateContent xmlns:mc="http://schemas.openxmlformats.org/markup-compatibility/2006">
              <mc:Choice xmlns:v="urn:schemas-microsoft-com:vml" Requires="v">
                <p:oleObj spid="_x0000_s2079" name="Editor rovnic 3.0" r:id="rId5" imgW="1307532" imgH="203112" progId="Equation.3">
                  <p:embed/>
                </p:oleObj>
              </mc:Choice>
              <mc:Fallback>
                <p:oleObj name="Editor rovnic 3.0" r:id="rId5" imgW="1307532" imgH="203112"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76056" y="4653136"/>
                        <a:ext cx="3230562" cy="508000"/>
                      </a:xfrm>
                      <a:prstGeom prst="rect">
                        <a:avLst/>
                      </a:prstGeom>
                      <a:solidFill>
                        <a:schemeClr val="accent1">
                          <a:lumMod val="20000"/>
                          <a:lumOff val="80000"/>
                        </a:schemeClr>
                      </a:solidFill>
                      <a:ln>
                        <a:noFill/>
                      </a:ln>
                    </p:spPr>
                  </p:pic>
                </p:oleObj>
              </mc:Fallback>
            </mc:AlternateContent>
          </a:graphicData>
        </a:graphic>
      </p:graphicFrame>
      <p:sp>
        <p:nvSpPr>
          <p:cNvPr id="7" name="Obdélník 6"/>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7"/>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8" name="Skupina 7"/>
          <p:cNvGrpSpPr/>
          <p:nvPr/>
        </p:nvGrpSpPr>
        <p:grpSpPr>
          <a:xfrm>
            <a:off x="6863890" y="5855028"/>
            <a:ext cx="1584176" cy="725973"/>
            <a:chOff x="0" y="-27511"/>
            <a:chExt cx="1627454" cy="784063"/>
          </a:xfrm>
        </p:grpSpPr>
        <p:pic>
          <p:nvPicPr>
            <p:cNvPr id="9" name="Obrázek 8" descr="66ca8ebe0673c9fd9cbf86d7c774f581-abstract-design-background-vecto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10"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11" name="Picture 2" descr="ACE_logo_svetle"/>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1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09204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51"/>
          <p:cNvGrpSpPr>
            <a:grpSpLocks/>
          </p:cNvGrpSpPr>
          <p:nvPr/>
        </p:nvGrpSpPr>
        <p:grpSpPr bwMode="auto">
          <a:xfrm>
            <a:off x="400093" y="1813931"/>
            <a:ext cx="7026275" cy="4795837"/>
            <a:chOff x="624" y="1163"/>
            <a:chExt cx="4426" cy="3021"/>
          </a:xfrm>
        </p:grpSpPr>
        <p:sp>
          <p:nvSpPr>
            <p:cNvPr id="12" name="Text Box 1029"/>
            <p:cNvSpPr txBox="1">
              <a:spLocks noChangeArrowheads="1"/>
            </p:cNvSpPr>
            <p:nvPr/>
          </p:nvSpPr>
          <p:spPr bwMode="auto">
            <a:xfrm>
              <a:off x="800" y="3361"/>
              <a:ext cx="353" cy="4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defRPr>
              </a:lvl1pPr>
              <a:lvl2pPr marL="742950" indent="-285750" eaLnBrk="0" hangingPunct="0">
                <a:defRPr kumimoji="1" sz="2400">
                  <a:solidFill>
                    <a:schemeClr val="tx1"/>
                  </a:solidFill>
                  <a:latin typeface="Times New Roman" pitchFamily="18" charset="0"/>
                </a:defRPr>
              </a:lvl2pPr>
              <a:lvl3pPr marL="1143000" indent="-228600" eaLnBrk="0" hangingPunct="0">
                <a:defRPr kumimoji="1" sz="2400">
                  <a:solidFill>
                    <a:schemeClr val="tx1"/>
                  </a:solidFill>
                  <a:latin typeface="Times New Roman" pitchFamily="18" charset="0"/>
                </a:defRPr>
              </a:lvl3pPr>
              <a:lvl4pPr marL="1600200" indent="-228600" eaLnBrk="0" hangingPunct="0">
                <a:defRPr kumimoji="1" sz="2400">
                  <a:solidFill>
                    <a:schemeClr val="tx1"/>
                  </a:solidFill>
                  <a:latin typeface="Times New Roman" pitchFamily="18" charset="0"/>
                </a:defRPr>
              </a:lvl4pPr>
              <a:lvl5pPr marL="2057400" indent="-228600" eaLnBrk="0" hangingPunct="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r>
                <a:rPr kumimoji="0" lang="cs-CZ" altLang="cs-CZ" sz="2200"/>
                <a:t>0</a:t>
              </a:r>
            </a:p>
          </p:txBody>
        </p:sp>
        <p:sp>
          <p:nvSpPr>
            <p:cNvPr id="13" name="Line 1034"/>
            <p:cNvSpPr>
              <a:spLocks noChangeShapeType="1"/>
            </p:cNvSpPr>
            <p:nvPr/>
          </p:nvSpPr>
          <p:spPr bwMode="auto">
            <a:xfrm>
              <a:off x="1099" y="1163"/>
              <a:ext cx="0" cy="302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035"/>
            <p:cNvSpPr>
              <a:spLocks noChangeShapeType="1"/>
            </p:cNvSpPr>
            <p:nvPr/>
          </p:nvSpPr>
          <p:spPr bwMode="auto">
            <a:xfrm>
              <a:off x="1109" y="3438"/>
              <a:ext cx="3736"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Text Box 1041"/>
            <p:cNvSpPr txBox="1">
              <a:spLocks noChangeArrowheads="1"/>
            </p:cNvSpPr>
            <p:nvPr/>
          </p:nvSpPr>
          <p:spPr bwMode="auto">
            <a:xfrm>
              <a:off x="624" y="1202"/>
              <a:ext cx="557"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defRPr>
              </a:lvl1pPr>
              <a:lvl2pPr marL="742950" indent="-285750" eaLnBrk="0" hangingPunct="0">
                <a:defRPr kumimoji="1" sz="2400">
                  <a:solidFill>
                    <a:schemeClr val="tx1"/>
                  </a:solidFill>
                  <a:latin typeface="Times New Roman" pitchFamily="18" charset="0"/>
                </a:defRPr>
              </a:lvl2pPr>
              <a:lvl3pPr marL="1143000" indent="-228600" eaLnBrk="0" hangingPunct="0">
                <a:defRPr kumimoji="1" sz="2400">
                  <a:solidFill>
                    <a:schemeClr val="tx1"/>
                  </a:solidFill>
                  <a:latin typeface="Times New Roman" pitchFamily="18" charset="0"/>
                </a:defRPr>
              </a:lvl3pPr>
              <a:lvl4pPr marL="1600200" indent="-228600" eaLnBrk="0" hangingPunct="0">
                <a:defRPr kumimoji="1" sz="2400">
                  <a:solidFill>
                    <a:schemeClr val="tx1"/>
                  </a:solidFill>
                  <a:latin typeface="Times New Roman" pitchFamily="18" charset="0"/>
                </a:defRPr>
              </a:lvl4pPr>
              <a:lvl5pPr marL="2057400" indent="-228600" eaLnBrk="0" hangingPunct="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r>
                <a:rPr kumimoji="0" lang="cs-CZ" altLang="cs-CZ" sz="2200"/>
                <a:t>Kč</a:t>
              </a:r>
            </a:p>
          </p:txBody>
        </p:sp>
        <p:sp>
          <p:nvSpPr>
            <p:cNvPr id="16" name="Text Box 1042"/>
            <p:cNvSpPr txBox="1">
              <a:spLocks noChangeArrowheads="1"/>
            </p:cNvSpPr>
            <p:nvPr/>
          </p:nvSpPr>
          <p:spPr bwMode="auto">
            <a:xfrm>
              <a:off x="3659" y="3429"/>
              <a:ext cx="1391" cy="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defRPr>
              </a:lvl1pPr>
              <a:lvl2pPr marL="742950" indent="-285750" eaLnBrk="0" hangingPunct="0">
                <a:defRPr kumimoji="1" sz="2400">
                  <a:solidFill>
                    <a:schemeClr val="tx1"/>
                  </a:solidFill>
                  <a:latin typeface="Times New Roman" pitchFamily="18" charset="0"/>
                </a:defRPr>
              </a:lvl2pPr>
              <a:lvl3pPr marL="1143000" indent="-228600" eaLnBrk="0" hangingPunct="0">
                <a:defRPr kumimoji="1" sz="2400">
                  <a:solidFill>
                    <a:schemeClr val="tx1"/>
                  </a:solidFill>
                  <a:latin typeface="Times New Roman" pitchFamily="18" charset="0"/>
                </a:defRPr>
              </a:lvl3pPr>
              <a:lvl4pPr marL="1600200" indent="-228600" eaLnBrk="0" hangingPunct="0">
                <a:defRPr kumimoji="1" sz="2400">
                  <a:solidFill>
                    <a:schemeClr val="tx1"/>
                  </a:solidFill>
                  <a:latin typeface="Times New Roman" pitchFamily="18" charset="0"/>
                </a:defRPr>
              </a:lvl4pPr>
              <a:lvl5pPr marL="2057400" indent="-228600" eaLnBrk="0" hangingPunct="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r>
                <a:rPr kumimoji="0" lang="cs-CZ" altLang="cs-CZ" sz="2200"/>
                <a:t>Objem produkce</a:t>
              </a:r>
            </a:p>
          </p:txBody>
        </p:sp>
      </p:grpSp>
      <p:sp>
        <p:nvSpPr>
          <p:cNvPr id="17" name="Line 1036"/>
          <p:cNvSpPr>
            <a:spLocks noChangeShapeType="1"/>
          </p:cNvSpPr>
          <p:nvPr/>
        </p:nvSpPr>
        <p:spPr bwMode="auto">
          <a:xfrm flipV="1">
            <a:off x="1170031" y="1490032"/>
            <a:ext cx="4475163" cy="3948112"/>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8" name="Obdélník 17"/>
          <p:cNvSpPr/>
          <p:nvPr/>
        </p:nvSpPr>
        <p:spPr>
          <a:xfrm>
            <a:off x="5645194" y="1444599"/>
            <a:ext cx="772647" cy="369332"/>
          </a:xfrm>
          <a:prstGeom prst="rect">
            <a:avLst/>
          </a:prstGeom>
        </p:spPr>
        <p:txBody>
          <a:bodyPr wrap="none">
            <a:spAutoFit/>
          </a:bodyPr>
          <a:lstStyle/>
          <a:p>
            <a:r>
              <a:rPr lang="cs-CZ" altLang="cs-CZ" dirty="0"/>
              <a:t>Tržby</a:t>
            </a:r>
          </a:p>
        </p:txBody>
      </p:sp>
      <p:sp>
        <p:nvSpPr>
          <p:cNvPr id="19" name="Line 1031"/>
          <p:cNvSpPr>
            <a:spLocks noChangeShapeType="1"/>
          </p:cNvSpPr>
          <p:nvPr/>
        </p:nvSpPr>
        <p:spPr bwMode="auto">
          <a:xfrm>
            <a:off x="1154156" y="4889595"/>
            <a:ext cx="44069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 name="Obdélník 19"/>
          <p:cNvSpPr/>
          <p:nvPr/>
        </p:nvSpPr>
        <p:spPr>
          <a:xfrm>
            <a:off x="5561056" y="4704929"/>
            <a:ext cx="1588897" cy="369332"/>
          </a:xfrm>
          <a:prstGeom prst="rect">
            <a:avLst/>
          </a:prstGeom>
        </p:spPr>
        <p:txBody>
          <a:bodyPr wrap="none">
            <a:spAutoFit/>
          </a:bodyPr>
          <a:lstStyle/>
          <a:p>
            <a:r>
              <a:rPr lang="cs-CZ" altLang="cs-CZ" dirty="0"/>
              <a:t>Fixní náklady</a:t>
            </a:r>
          </a:p>
        </p:txBody>
      </p:sp>
      <p:sp>
        <p:nvSpPr>
          <p:cNvPr id="21" name="Line 1037"/>
          <p:cNvSpPr>
            <a:spLocks noChangeShapeType="1"/>
          </p:cNvSpPr>
          <p:nvPr/>
        </p:nvSpPr>
        <p:spPr bwMode="auto">
          <a:xfrm flipV="1">
            <a:off x="1154156" y="2618052"/>
            <a:ext cx="4406900" cy="22415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Obdélník 21"/>
          <p:cNvSpPr/>
          <p:nvPr/>
        </p:nvSpPr>
        <p:spPr>
          <a:xfrm>
            <a:off x="5645194" y="2433386"/>
            <a:ext cx="1909497" cy="369332"/>
          </a:xfrm>
          <a:prstGeom prst="rect">
            <a:avLst/>
          </a:prstGeom>
        </p:spPr>
        <p:txBody>
          <a:bodyPr wrap="none">
            <a:spAutoFit/>
          </a:bodyPr>
          <a:lstStyle/>
          <a:p>
            <a:r>
              <a:rPr lang="cs-CZ" altLang="cs-CZ" dirty="0"/>
              <a:t>Celkové náklady</a:t>
            </a:r>
          </a:p>
        </p:txBody>
      </p:sp>
      <p:sp>
        <p:nvSpPr>
          <p:cNvPr id="23" name="Line 1044"/>
          <p:cNvSpPr>
            <a:spLocks noChangeShapeType="1"/>
          </p:cNvSpPr>
          <p:nvPr/>
        </p:nvSpPr>
        <p:spPr bwMode="auto">
          <a:xfrm flipV="1">
            <a:off x="1190775" y="4488577"/>
            <a:ext cx="4406900" cy="1452563"/>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4" name="Obdélník 23"/>
          <p:cNvSpPr/>
          <p:nvPr/>
        </p:nvSpPr>
        <p:spPr>
          <a:xfrm>
            <a:off x="5610857" y="4207642"/>
            <a:ext cx="631904" cy="369332"/>
          </a:xfrm>
          <a:prstGeom prst="rect">
            <a:avLst/>
          </a:prstGeom>
        </p:spPr>
        <p:txBody>
          <a:bodyPr wrap="none">
            <a:spAutoFit/>
          </a:bodyPr>
          <a:lstStyle/>
          <a:p>
            <a:r>
              <a:rPr lang="cs-CZ" altLang="cs-CZ" dirty="0"/>
              <a:t>Zisk</a:t>
            </a:r>
          </a:p>
        </p:txBody>
      </p:sp>
      <p:sp>
        <p:nvSpPr>
          <p:cNvPr id="25" name="Obdélník 24"/>
          <p:cNvSpPr/>
          <p:nvPr/>
        </p:nvSpPr>
        <p:spPr>
          <a:xfrm>
            <a:off x="2274288" y="5587484"/>
            <a:ext cx="562975" cy="369332"/>
          </a:xfrm>
          <a:prstGeom prst="rect">
            <a:avLst/>
          </a:prstGeom>
        </p:spPr>
        <p:txBody>
          <a:bodyPr wrap="none">
            <a:spAutoFit/>
          </a:bodyPr>
          <a:lstStyle/>
          <a:p>
            <a:r>
              <a:rPr lang="cs-CZ" altLang="cs-CZ" dirty="0"/>
              <a:t>Q</a:t>
            </a:r>
            <a:r>
              <a:rPr lang="cs-CZ" altLang="cs-CZ" baseline="-25000" dirty="0"/>
              <a:t>BZ</a:t>
            </a:r>
            <a:endParaRPr lang="cs-CZ" altLang="cs-CZ" dirty="0"/>
          </a:p>
        </p:txBody>
      </p:sp>
      <p:sp>
        <p:nvSpPr>
          <p:cNvPr id="26" name="Line 1043"/>
          <p:cNvSpPr>
            <a:spLocks noChangeShapeType="1"/>
          </p:cNvSpPr>
          <p:nvPr/>
        </p:nvSpPr>
        <p:spPr bwMode="auto">
          <a:xfrm>
            <a:off x="2699792" y="4021138"/>
            <a:ext cx="9525" cy="1436687"/>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7" name="Obdélník 26"/>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28" name="Skupina 27"/>
          <p:cNvGrpSpPr/>
          <p:nvPr/>
        </p:nvGrpSpPr>
        <p:grpSpPr>
          <a:xfrm>
            <a:off x="6863890" y="5855028"/>
            <a:ext cx="1584176" cy="725973"/>
            <a:chOff x="0" y="-27511"/>
            <a:chExt cx="1627454" cy="784063"/>
          </a:xfrm>
        </p:grpSpPr>
        <p:pic>
          <p:nvPicPr>
            <p:cNvPr id="29" name="Obrázek 28"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30"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31"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Obrázek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
        <p:nvSpPr>
          <p:cNvPr id="3" name="TextovéPole 2"/>
          <p:cNvSpPr txBox="1"/>
          <p:nvPr/>
        </p:nvSpPr>
        <p:spPr>
          <a:xfrm>
            <a:off x="1547664" y="1444599"/>
            <a:ext cx="2880320" cy="369332"/>
          </a:xfrm>
          <a:prstGeom prst="rect">
            <a:avLst/>
          </a:prstGeom>
          <a:noFill/>
        </p:spPr>
        <p:txBody>
          <a:bodyPr wrap="square" rtlCol="0">
            <a:spAutoFit/>
          </a:bodyPr>
          <a:lstStyle/>
          <a:p>
            <a:r>
              <a:rPr lang="cs-CZ" dirty="0" smtClean="0"/>
              <a:t>GRAF BODU ZVRATU</a:t>
            </a:r>
            <a:endParaRPr lang="cs-CZ" dirty="0"/>
          </a:p>
        </p:txBody>
      </p:sp>
    </p:spTree>
    <p:extLst>
      <p:ext uri="{BB962C8B-B14F-4D97-AF65-F5344CB8AC3E}">
        <p14:creationId xmlns:p14="http://schemas.microsoft.com/office/powerpoint/2010/main" val="1354838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down)">
                                      <p:cBhvr>
                                        <p:cTn id="14" dur="5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left)">
                                      <p:cBhvr>
                                        <p:cTn id="19" dur="5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down)">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wipe(up)">
                                      <p:cBhvr>
                                        <p:cTn id="3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23" grpId="0" animBg="1"/>
      <p:bldP spid="2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310101"/>
          </a:xfrm>
        </p:spPr>
        <p:txBody>
          <a:bodyPr>
            <a:normAutofit fontScale="92500" lnSpcReduction="20000"/>
          </a:bodyPr>
          <a:lstStyle/>
          <a:p>
            <a:pPr marL="0" indent="0">
              <a:buNone/>
            </a:pPr>
            <a:r>
              <a:rPr lang="cs-CZ" sz="2400" b="1" dirty="0" smtClean="0"/>
              <a:t>Kalkulace:</a:t>
            </a:r>
          </a:p>
          <a:p>
            <a:pPr>
              <a:lnSpc>
                <a:spcPct val="90000"/>
              </a:lnSpc>
            </a:pPr>
            <a:r>
              <a:rPr lang="cs-CZ" altLang="cs-CZ" sz="2400" dirty="0"/>
              <a:t>Kalkulací rozumíme postup výpočtu nákladů, resp. ceny na jednotku produkce (kalkulační jednici). Zároveň se kalkulace chápe i jako písemný výsledek této činnosti.</a:t>
            </a:r>
          </a:p>
          <a:p>
            <a:pPr>
              <a:lnSpc>
                <a:spcPct val="90000"/>
              </a:lnSpc>
            </a:pPr>
            <a:r>
              <a:rPr lang="cs-CZ" altLang="cs-CZ" sz="2400" dirty="0"/>
              <a:t>V případě kalkulace jde v podstatě o snahu přiřadit vzniklé náklady tomu výrobku, který „způsobil jejich vznik“.</a:t>
            </a:r>
          </a:p>
          <a:p>
            <a:pPr>
              <a:lnSpc>
                <a:spcPct val="90000"/>
              </a:lnSpc>
              <a:buNone/>
            </a:pPr>
            <a:endParaRPr lang="cs-CZ" altLang="cs-CZ" sz="2400" dirty="0" smtClean="0"/>
          </a:p>
          <a:p>
            <a:pPr>
              <a:lnSpc>
                <a:spcPct val="90000"/>
              </a:lnSpc>
              <a:buNone/>
            </a:pPr>
            <a:r>
              <a:rPr lang="cs-CZ" altLang="cs-CZ" sz="2400" dirty="0" smtClean="0"/>
              <a:t>2 </a:t>
            </a:r>
            <a:r>
              <a:rPr lang="cs-CZ" altLang="cs-CZ" sz="2400" dirty="0"/>
              <a:t>základní způsoby výpočtu nákladů:</a:t>
            </a:r>
          </a:p>
          <a:p>
            <a:pPr>
              <a:lnSpc>
                <a:spcPct val="90000"/>
              </a:lnSpc>
              <a:buNone/>
            </a:pPr>
            <a:r>
              <a:rPr lang="cs-CZ" altLang="cs-CZ" sz="2400" b="1" dirty="0"/>
              <a:t>1. Kalkulace s úplnými náklady</a:t>
            </a:r>
            <a:r>
              <a:rPr lang="cs-CZ" altLang="cs-CZ" sz="2400" dirty="0"/>
              <a:t> </a:t>
            </a:r>
          </a:p>
          <a:p>
            <a:pPr lvl="1">
              <a:lnSpc>
                <a:spcPct val="90000"/>
              </a:lnSpc>
            </a:pPr>
            <a:r>
              <a:rPr lang="cs-CZ" altLang="cs-CZ" sz="2400" dirty="0"/>
              <a:t>Rozpočítává na jednotlivé výrobky veškeré náklady (přímé i nepřímé). Rozdíl ceny a vlastních nákladů výkonu je zisk. </a:t>
            </a:r>
          </a:p>
          <a:p>
            <a:pPr>
              <a:lnSpc>
                <a:spcPct val="90000"/>
              </a:lnSpc>
              <a:buNone/>
            </a:pPr>
            <a:r>
              <a:rPr lang="cs-CZ" altLang="cs-CZ" sz="2400" b="1" dirty="0"/>
              <a:t>2. Kalkulace s neúplnými náklady</a:t>
            </a:r>
          </a:p>
          <a:p>
            <a:pPr lvl="1">
              <a:lnSpc>
                <a:spcPct val="90000"/>
              </a:lnSpc>
            </a:pPr>
            <a:r>
              <a:rPr lang="cs-CZ" altLang="cs-CZ" sz="2400" dirty="0"/>
              <a:t>Rozpočítává na jednotlivé výrobky pouze přímé (případně variabilní) náklady. Rozdíl ceny a přímých nákladů je nazýván hrubé rozpětí.</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3811507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96752"/>
            <a:ext cx="8229600" cy="1143000"/>
          </a:xfrm>
        </p:spPr>
        <p:txBody>
          <a:bodyPr/>
          <a:lstStyle/>
          <a:p>
            <a:r>
              <a:rPr lang="cs-CZ" dirty="0"/>
              <a:t>3. Náklady x výnosy x zisk</a:t>
            </a:r>
          </a:p>
        </p:txBody>
      </p:sp>
      <p:sp>
        <p:nvSpPr>
          <p:cNvPr id="3" name="Zástupný symbol pro obsah 2"/>
          <p:cNvSpPr>
            <a:spLocks noGrp="1"/>
          </p:cNvSpPr>
          <p:nvPr>
            <p:ph idx="1"/>
          </p:nvPr>
        </p:nvSpPr>
        <p:spPr>
          <a:xfrm>
            <a:off x="457200" y="2132856"/>
            <a:ext cx="8229600" cy="3993307"/>
          </a:xfrm>
        </p:spPr>
        <p:txBody>
          <a:bodyPr>
            <a:normAutofit lnSpcReduction="10000"/>
          </a:bodyPr>
          <a:lstStyle/>
          <a:p>
            <a:pPr marL="0" indent="0">
              <a:buNone/>
            </a:pPr>
            <a:r>
              <a:rPr lang="cs-CZ" sz="2600" b="1" dirty="0" smtClean="0"/>
              <a:t>Kalkulace úplných nákladů:</a:t>
            </a:r>
          </a:p>
          <a:p>
            <a:pPr marL="0" indent="0">
              <a:buNone/>
            </a:pPr>
            <a:r>
              <a:rPr lang="cs-CZ" altLang="cs-CZ" sz="2600" dirty="0"/>
              <a:t>Při tomto způsobu výpočtu nákladů jsou veškeré v podniku vzniklé náklady přiřazovány na nositele nákladů. Pokud se jedná o náklady jednicové, pak jsou přiřazovány přímo, v případě režijních nákladů se tyto přiřazují nepřímo, a to obvykle pomocí přirážkových a </a:t>
            </a:r>
            <a:r>
              <a:rPr lang="cs-CZ" altLang="cs-CZ" sz="2600" dirty="0" err="1"/>
              <a:t>připočítávacích</a:t>
            </a:r>
            <a:r>
              <a:rPr lang="cs-CZ" altLang="cs-CZ" sz="2600" dirty="0"/>
              <a:t> klíčů. Postup sestavení kalkulace probíhá od položek přímých nákladů, přes rozvržení nákladů režijních k přirážce zisku a tím ke stanovení ceny. Schematicky lze postup znázornit kalkulačním vzorcem.</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12166262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052736"/>
            <a:ext cx="8229600" cy="1143000"/>
          </a:xfrm>
        </p:spPr>
        <p:txBody>
          <a:bodyPr/>
          <a:lstStyle/>
          <a:p>
            <a:r>
              <a:rPr lang="cs-CZ" dirty="0"/>
              <a:t>3. Náklady x výnosy x zisk</a:t>
            </a:r>
          </a:p>
        </p:txBody>
      </p:sp>
      <p:sp>
        <p:nvSpPr>
          <p:cNvPr id="3" name="Zástupný symbol pro obsah 2"/>
          <p:cNvSpPr>
            <a:spLocks noGrp="1"/>
          </p:cNvSpPr>
          <p:nvPr>
            <p:ph idx="1"/>
          </p:nvPr>
        </p:nvSpPr>
        <p:spPr>
          <a:xfrm>
            <a:off x="457200" y="1914351"/>
            <a:ext cx="8229600" cy="4349080"/>
          </a:xfrm>
        </p:spPr>
        <p:txBody>
          <a:bodyPr>
            <a:normAutofit fontScale="70000" lnSpcReduction="20000"/>
          </a:bodyPr>
          <a:lstStyle/>
          <a:p>
            <a:pPr marL="0" indent="0">
              <a:buNone/>
            </a:pPr>
            <a:r>
              <a:rPr lang="cs-CZ" u="sng" dirty="0" smtClean="0"/>
              <a:t>Všeobecný kalkulační vzorec:</a:t>
            </a:r>
          </a:p>
          <a:p>
            <a:pPr>
              <a:buNone/>
            </a:pPr>
            <a:r>
              <a:rPr lang="cs-CZ" altLang="cs-CZ" dirty="0"/>
              <a:t>1. Přímý materiál</a:t>
            </a:r>
          </a:p>
          <a:p>
            <a:pPr>
              <a:buNone/>
            </a:pPr>
            <a:r>
              <a:rPr lang="cs-CZ" altLang="cs-CZ" dirty="0"/>
              <a:t>2. Přímé mzdy</a:t>
            </a:r>
          </a:p>
          <a:p>
            <a:pPr>
              <a:buNone/>
            </a:pPr>
            <a:r>
              <a:rPr lang="cs-CZ" altLang="cs-CZ" dirty="0"/>
              <a:t>3. Ostatní přímé náklady</a:t>
            </a:r>
          </a:p>
          <a:p>
            <a:pPr>
              <a:buNone/>
            </a:pPr>
            <a:r>
              <a:rPr lang="cs-CZ" altLang="cs-CZ" dirty="0"/>
              <a:t>4. Výrobní (provozní) režie</a:t>
            </a:r>
          </a:p>
          <a:p>
            <a:pPr>
              <a:buNone/>
            </a:pPr>
            <a:r>
              <a:rPr lang="cs-CZ" altLang="cs-CZ" dirty="0">
                <a:solidFill>
                  <a:schemeClr val="tx2"/>
                </a:solidFill>
              </a:rPr>
              <a:t>Vlastní náklady výroby</a:t>
            </a:r>
            <a:r>
              <a:rPr lang="cs-CZ" altLang="cs-CZ" dirty="0"/>
              <a:t> </a:t>
            </a:r>
            <a:r>
              <a:rPr lang="cs-CZ" altLang="cs-CZ" sz="2000" dirty="0"/>
              <a:t>(součet položek 1 až 4)</a:t>
            </a:r>
          </a:p>
          <a:p>
            <a:pPr>
              <a:buNone/>
            </a:pPr>
            <a:r>
              <a:rPr lang="cs-CZ" altLang="cs-CZ" dirty="0"/>
              <a:t>5. Správní režie</a:t>
            </a:r>
          </a:p>
          <a:p>
            <a:pPr>
              <a:buNone/>
            </a:pPr>
            <a:r>
              <a:rPr lang="cs-CZ" altLang="cs-CZ" dirty="0">
                <a:solidFill>
                  <a:schemeClr val="tx2"/>
                </a:solidFill>
              </a:rPr>
              <a:t>Vlastní náklady výkonu</a:t>
            </a:r>
            <a:r>
              <a:rPr lang="cs-CZ" altLang="cs-CZ" dirty="0"/>
              <a:t> </a:t>
            </a:r>
            <a:r>
              <a:rPr lang="cs-CZ" altLang="cs-CZ" sz="2000" dirty="0"/>
              <a:t>(součet položek 1 až 5)</a:t>
            </a:r>
          </a:p>
          <a:p>
            <a:pPr>
              <a:buNone/>
            </a:pPr>
            <a:r>
              <a:rPr lang="cs-CZ" altLang="cs-CZ" dirty="0"/>
              <a:t>6. Odbytové náklady</a:t>
            </a:r>
          </a:p>
          <a:p>
            <a:pPr>
              <a:buNone/>
            </a:pPr>
            <a:r>
              <a:rPr lang="cs-CZ" altLang="cs-CZ" dirty="0">
                <a:solidFill>
                  <a:schemeClr val="tx2"/>
                </a:solidFill>
              </a:rPr>
              <a:t>Úplné vlastní náklady výkonu</a:t>
            </a:r>
            <a:r>
              <a:rPr lang="cs-CZ" altLang="cs-CZ" dirty="0"/>
              <a:t> </a:t>
            </a:r>
            <a:r>
              <a:rPr lang="cs-CZ" altLang="cs-CZ" sz="2000" dirty="0"/>
              <a:t>(součet položek 1 až 6)</a:t>
            </a:r>
          </a:p>
          <a:p>
            <a:pPr>
              <a:buNone/>
            </a:pPr>
            <a:r>
              <a:rPr lang="cs-CZ" altLang="cs-CZ" dirty="0"/>
              <a:t>7. Zisk (ztráta)</a:t>
            </a:r>
          </a:p>
          <a:p>
            <a:pPr>
              <a:buNone/>
            </a:pPr>
            <a:r>
              <a:rPr lang="cs-CZ" altLang="cs-CZ" dirty="0">
                <a:solidFill>
                  <a:schemeClr val="tx2"/>
                </a:solidFill>
              </a:rPr>
              <a:t>Cena výkonu</a:t>
            </a:r>
            <a:r>
              <a:rPr lang="cs-CZ" altLang="cs-CZ" dirty="0"/>
              <a:t> </a:t>
            </a:r>
            <a:r>
              <a:rPr lang="cs-CZ" altLang="cs-CZ" sz="2000" dirty="0"/>
              <a:t>(součet položek 1 až 7)</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1185924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t>Kalkulace neúplných nákladů:</a:t>
            </a:r>
          </a:p>
          <a:p>
            <a:pPr>
              <a:lnSpc>
                <a:spcPct val="90000"/>
              </a:lnSpc>
            </a:pPr>
            <a:r>
              <a:rPr lang="cs-CZ" altLang="cs-CZ" dirty="0"/>
              <a:t>Při tomto způsobu výpočtu nákladů jsou na kalkulační jednici přiřazovány pouze náklady přímé (direct </a:t>
            </a:r>
            <a:r>
              <a:rPr lang="cs-CZ" altLang="cs-CZ" dirty="0" err="1"/>
              <a:t>costing</a:t>
            </a:r>
            <a:r>
              <a:rPr lang="cs-CZ" altLang="cs-CZ" dirty="0"/>
              <a:t>), </a:t>
            </a:r>
            <a:r>
              <a:rPr lang="cs-CZ" altLang="cs-CZ" dirty="0" smtClean="0"/>
              <a:t>eventuálně </a:t>
            </a:r>
            <a:r>
              <a:rPr lang="cs-CZ" altLang="cs-CZ" dirty="0"/>
              <a:t>náklady variabilní (</a:t>
            </a:r>
            <a:r>
              <a:rPr lang="cs-CZ" altLang="cs-CZ" dirty="0" err="1"/>
              <a:t>variable</a:t>
            </a:r>
            <a:r>
              <a:rPr lang="cs-CZ" altLang="cs-CZ" dirty="0"/>
              <a:t> </a:t>
            </a:r>
            <a:r>
              <a:rPr lang="cs-CZ" altLang="cs-CZ" dirty="0" err="1"/>
              <a:t>costing</a:t>
            </a:r>
            <a:r>
              <a:rPr lang="cs-CZ" altLang="cs-CZ" dirty="0"/>
              <a:t>). Náklady režijní, resp. fixní zůstávají spolu se ziskem v bloku, nazývaném hrubé rozpětí, resp. příspěvek na úhradu fixních nákladů a zisku. </a:t>
            </a:r>
          </a:p>
          <a:p>
            <a:pPr>
              <a:lnSpc>
                <a:spcPct val="90000"/>
              </a:lnSpc>
            </a:pPr>
            <a:r>
              <a:rPr lang="cs-CZ" altLang="cs-CZ" dirty="0"/>
              <a:t>Postup propočtu nákladů vychází od ceny, o níž se předpokládá, že je dána. Po vyloučení nákladů přímých (resp. variabilních) je získána hodnota hrubého rozpětí, či příspěvku na úhradu, který vypovídá o tom, jak je který výrobek schopen přispět k úhradě podnikových fixních nákladů a následně k tvorbě podnikového zisku. Lze tvrdit, že pro podnik je přínosem každý výrobek, jehož hrubé rozpětí (resp. příspěvek na úhradu) má kladnou hodnotu.</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3541236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24744"/>
            <a:ext cx="8229600" cy="1143000"/>
          </a:xfrm>
        </p:spPr>
        <p:txBody>
          <a:bodyPr>
            <a:normAutofit fontScale="90000"/>
          </a:bodyPr>
          <a:lstStyle/>
          <a:p>
            <a:r>
              <a:rPr lang="cs-CZ" dirty="0" smtClean="0"/>
              <a:t>4. Finanční toky podniku a jejich řízení</a:t>
            </a:r>
            <a:endParaRPr lang="cs-CZ" dirty="0"/>
          </a:p>
        </p:txBody>
      </p:sp>
      <p:sp>
        <p:nvSpPr>
          <p:cNvPr id="3" name="Zástupný symbol pro obsah 2"/>
          <p:cNvSpPr>
            <a:spLocks noGrp="1"/>
          </p:cNvSpPr>
          <p:nvPr>
            <p:ph idx="1"/>
          </p:nvPr>
        </p:nvSpPr>
        <p:spPr>
          <a:xfrm>
            <a:off x="457200" y="2059469"/>
            <a:ext cx="8229600" cy="4171950"/>
          </a:xfrm>
        </p:spPr>
        <p:txBody>
          <a:bodyPr>
            <a:normAutofit fontScale="77500" lnSpcReduction="20000"/>
          </a:bodyPr>
          <a:lstStyle/>
          <a:p>
            <a:pPr marL="0" indent="0">
              <a:buNone/>
            </a:pPr>
            <a:r>
              <a:rPr lang="cs-CZ" dirty="0"/>
              <a:t>Základním principem finančního řízení je disponovat potřebnou sumou peněz a umět ji v danou chvíli využít s maximálním efektem. Důležitá je rychlá návratnost peněžních prostředků.</a:t>
            </a:r>
          </a:p>
          <a:p>
            <a:pPr marL="0" indent="0">
              <a:buNone/>
            </a:pPr>
            <a:r>
              <a:rPr lang="cs-CZ" dirty="0"/>
              <a:t>V každém podniku funguje tzv. </a:t>
            </a:r>
            <a:r>
              <a:rPr lang="cs-CZ" b="1" i="1" dirty="0"/>
              <a:t>cyklus provozního kapitálu</a:t>
            </a:r>
            <a:r>
              <a:rPr lang="cs-CZ" dirty="0"/>
              <a:t>. Na začátku podnikání vkládáme určitou sumu hotovosti, za kterou nakoupíme materiál na výrobu, pronajmeme provozovnu, vyplatíme mzdy. Z prodeje zboží získáme příjem a cyklus opakujeme. Rychlost proměny výdajů na tržby určuje úspěšnost podniku. Kritickým bodem cyklu jsou zásoby (zboží na skladě, zboží prodané ale ještě neuhrazené), které „blokuje“ hotovost, kterou bychom mohli využít na jiné účely. </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86280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24744"/>
            <a:ext cx="8229600" cy="1143000"/>
          </a:xfrm>
        </p:spPr>
        <p:txBody>
          <a:bodyPr/>
          <a:lstStyle/>
          <a:p>
            <a:r>
              <a:rPr lang="cs-CZ" dirty="0" smtClean="0"/>
              <a:t>1. Základní ekonomické pojmy</a:t>
            </a:r>
            <a:endParaRPr lang="cs-CZ" dirty="0"/>
          </a:p>
        </p:txBody>
      </p:sp>
      <p:sp>
        <p:nvSpPr>
          <p:cNvPr id="3" name="Zástupný symbol pro obsah 2"/>
          <p:cNvSpPr>
            <a:spLocks noGrp="1"/>
          </p:cNvSpPr>
          <p:nvPr>
            <p:ph idx="1"/>
          </p:nvPr>
        </p:nvSpPr>
        <p:spPr>
          <a:xfrm>
            <a:off x="395536" y="2319336"/>
            <a:ext cx="8229600" cy="4525963"/>
          </a:xfrm>
        </p:spPr>
        <p:txBody>
          <a:bodyPr>
            <a:noAutofit/>
          </a:bodyPr>
          <a:lstStyle/>
          <a:p>
            <a:pPr marL="0" indent="0">
              <a:buNone/>
            </a:pPr>
            <a:r>
              <a:rPr lang="cs-CZ" sz="2000" b="1" i="1" dirty="0"/>
              <a:t>Ekonomie</a:t>
            </a:r>
            <a:endParaRPr lang="cs-CZ" sz="2000" dirty="0"/>
          </a:p>
          <a:p>
            <a:pPr marL="0" indent="0">
              <a:buNone/>
            </a:pPr>
            <a:r>
              <a:rPr lang="cs-CZ" sz="2000" dirty="0"/>
              <a:t>Věda zkoumající finanční chování subjektů.</a:t>
            </a:r>
          </a:p>
          <a:p>
            <a:pPr marL="0" indent="0">
              <a:buNone/>
            </a:pPr>
            <a:r>
              <a:rPr lang="cs-CZ" sz="2000" b="1" i="1" dirty="0"/>
              <a:t>Ekonomika</a:t>
            </a:r>
            <a:endParaRPr lang="cs-CZ" sz="2000" dirty="0"/>
          </a:p>
          <a:p>
            <a:pPr marL="0" indent="0">
              <a:buNone/>
            </a:pPr>
            <a:r>
              <a:rPr lang="cs-CZ" sz="2000" dirty="0"/>
              <a:t>Shrnutí hospodaření určitého subjektu, v našem případě podniku. Ekonomika podniku zahrnuje komplexní finanční řízení, různé metody řízení financí v podniku, nakládání s finančními zdroji. </a:t>
            </a:r>
          </a:p>
          <a:p>
            <a:pPr marL="0" indent="0">
              <a:buNone/>
            </a:pPr>
            <a:r>
              <a:rPr lang="cs-CZ" sz="2000" dirty="0"/>
              <a:t>Aby ekonomika fungovala, musí splnit </a:t>
            </a:r>
            <a:r>
              <a:rPr lang="cs-CZ" sz="2000" i="1" u="sng" dirty="0"/>
              <a:t>základní úkoly, a to</a:t>
            </a:r>
            <a:r>
              <a:rPr lang="cs-CZ" sz="2000" dirty="0"/>
              <a:t>:</a:t>
            </a:r>
          </a:p>
          <a:p>
            <a:r>
              <a:rPr lang="cs-CZ" sz="2000" dirty="0"/>
              <a:t>co vyrábět a v jakém objemu,</a:t>
            </a:r>
          </a:p>
          <a:p>
            <a:r>
              <a:rPr lang="cs-CZ" sz="2000" dirty="0" smtClean="0"/>
              <a:t>jakým </a:t>
            </a:r>
            <a:r>
              <a:rPr lang="cs-CZ" sz="2000" dirty="0"/>
              <a:t>způsobem vyrábět,</a:t>
            </a:r>
          </a:p>
          <a:p>
            <a:r>
              <a:rPr lang="cs-CZ" sz="2000" dirty="0"/>
              <a:t>pro koho vyrábět.</a:t>
            </a:r>
          </a:p>
          <a:p>
            <a:pPr marL="0" indent="0">
              <a:buNone/>
            </a:pPr>
            <a:endParaRPr lang="cs-CZ" sz="2000"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Obdélník 9"/>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5"/>
              </a:rPr>
              <a:t>info@aceducation.cz</a:t>
            </a:r>
            <a:r>
              <a:rPr lang="cs-CZ" sz="1200" b="1" dirty="0">
                <a:solidFill>
                  <a:srgbClr val="7030A0"/>
                </a:solidFill>
              </a:rPr>
              <a:t>  |  IČ: 27971601  | DIČ: CZ27971601</a:t>
            </a:r>
            <a:endParaRPr lang="cs-CZ" sz="1200" dirty="0">
              <a:solidFill>
                <a:srgbClr val="7030A0"/>
              </a:solidFill>
            </a:endParaRPr>
          </a:p>
        </p:txBody>
      </p:sp>
      <p:pic>
        <p:nvPicPr>
          <p:cNvPr id="11"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5928" y="60957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28738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268760"/>
            <a:ext cx="8229600" cy="1143000"/>
          </a:xfrm>
        </p:spPr>
        <p:txBody>
          <a:bodyPr>
            <a:normAutofit fontScale="90000"/>
          </a:bodyPr>
          <a:lstStyle/>
          <a:p>
            <a:r>
              <a:rPr lang="cs-CZ" dirty="0"/>
              <a:t>4. Finanční toky podniku a jejich řízení</a:t>
            </a:r>
          </a:p>
        </p:txBody>
      </p:sp>
      <p:sp>
        <p:nvSpPr>
          <p:cNvPr id="3" name="Zástupný symbol pro obsah 2"/>
          <p:cNvSpPr>
            <a:spLocks noGrp="1"/>
          </p:cNvSpPr>
          <p:nvPr>
            <p:ph idx="1"/>
          </p:nvPr>
        </p:nvSpPr>
        <p:spPr>
          <a:xfrm>
            <a:off x="457200" y="2708920"/>
            <a:ext cx="8229600" cy="4525963"/>
          </a:xfrm>
        </p:spPr>
        <p:txBody>
          <a:bodyPr/>
          <a:lstStyle/>
          <a:p>
            <a:pPr marL="0" indent="0">
              <a:buNone/>
            </a:pPr>
            <a:r>
              <a:rPr lang="cs-CZ" u="sng" dirty="0"/>
              <a:t>Pro zvýšení oběhu provozního kapitálu lze:</a:t>
            </a:r>
            <a:endParaRPr lang="cs-CZ" dirty="0"/>
          </a:p>
          <a:p>
            <a:pPr lvl="0"/>
            <a:r>
              <a:rPr lang="cs-CZ" dirty="0"/>
              <a:t>rychleji měnit zásoby v zisk,</a:t>
            </a:r>
          </a:p>
          <a:p>
            <a:pPr lvl="0"/>
            <a:r>
              <a:rPr lang="cs-CZ" dirty="0"/>
              <a:t>zkrátit dobu splatnosti odběratelům,</a:t>
            </a:r>
          </a:p>
          <a:p>
            <a:pPr lvl="0"/>
            <a:r>
              <a:rPr lang="cs-CZ" dirty="0"/>
              <a:t>poskytnout slevu při platbě v hotovosti při převzetí zboží.</a:t>
            </a:r>
          </a:p>
          <a:p>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1676228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24744"/>
            <a:ext cx="8229600" cy="1143000"/>
          </a:xfrm>
        </p:spPr>
        <p:txBody>
          <a:bodyPr>
            <a:normAutofit fontScale="90000"/>
          </a:bodyPr>
          <a:lstStyle/>
          <a:p>
            <a:r>
              <a:rPr lang="cs-CZ" dirty="0"/>
              <a:t>4. Finanční toky podniku a jejich řízení</a:t>
            </a:r>
          </a:p>
        </p:txBody>
      </p:sp>
      <p:sp>
        <p:nvSpPr>
          <p:cNvPr id="3" name="Zástupný symbol pro obsah 2"/>
          <p:cNvSpPr>
            <a:spLocks noGrp="1"/>
          </p:cNvSpPr>
          <p:nvPr>
            <p:ph idx="1"/>
          </p:nvPr>
        </p:nvSpPr>
        <p:spPr>
          <a:xfrm>
            <a:off x="457200" y="2276872"/>
            <a:ext cx="8229600" cy="3849291"/>
          </a:xfrm>
        </p:spPr>
        <p:txBody>
          <a:bodyPr>
            <a:normAutofit fontScale="92500" lnSpcReduction="20000"/>
          </a:bodyPr>
          <a:lstStyle/>
          <a:p>
            <a:pPr marL="0" indent="0">
              <a:buNone/>
            </a:pPr>
            <a:r>
              <a:rPr lang="cs-CZ" sz="2800" b="1" i="1" dirty="0"/>
              <a:t>Cash </a:t>
            </a:r>
            <a:r>
              <a:rPr lang="cs-CZ" sz="2800" b="1" i="1" dirty="0" err="1"/>
              <a:t>flow</a:t>
            </a:r>
            <a:r>
              <a:rPr lang="cs-CZ" sz="2800" b="1" i="1" dirty="0"/>
              <a:t> (tok hotovosti) </a:t>
            </a:r>
            <a:endParaRPr lang="cs-CZ" sz="2800" dirty="0"/>
          </a:p>
          <a:p>
            <a:r>
              <a:rPr lang="cs-CZ" sz="2800" dirty="0"/>
              <a:t>Je určujícím měřítkem schopnosti podniku generovat zisk. Sleduje příjmy a výdaje tak, jak do firmy skutečně přicházejí a odcházejí. Přehled o finančním toku (cash </a:t>
            </a:r>
            <a:r>
              <a:rPr lang="cs-CZ" sz="2800" dirty="0" err="1"/>
              <a:t>flow</a:t>
            </a:r>
            <a:r>
              <a:rPr lang="cs-CZ" sz="2800" dirty="0"/>
              <a:t>) zjistíme tak, když sečteme stav peněz na bankovním účtu či v pokladně s příjmy a odečteme výdaje. </a:t>
            </a:r>
          </a:p>
          <a:p>
            <a:r>
              <a:rPr lang="cs-CZ" sz="2800" dirty="0"/>
              <a:t>Pro malé a střední podnikatele je cash </a:t>
            </a:r>
            <a:r>
              <a:rPr lang="cs-CZ" sz="2800" dirty="0" err="1"/>
              <a:t>flow</a:t>
            </a:r>
            <a:r>
              <a:rPr lang="cs-CZ" sz="2800" dirty="0"/>
              <a:t> důležitější než ziskovost, je nejpřesnějším ukazatelem úspěšnosti podniku. Jedná se o nejlacinější peníze, které můžeme pro podnik získat, protože jsou přímo u nás v podniku, jen s nimi musíme umět dobře nakládat.</a:t>
            </a:r>
          </a:p>
          <a:p>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6631405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24744"/>
            <a:ext cx="8229600" cy="1143000"/>
          </a:xfrm>
        </p:spPr>
        <p:txBody>
          <a:bodyPr>
            <a:normAutofit fontScale="90000"/>
          </a:bodyPr>
          <a:lstStyle/>
          <a:p>
            <a:r>
              <a:rPr lang="cs-CZ" dirty="0"/>
              <a:t>4. Finanční toky podniku a jejich řízení</a:t>
            </a:r>
          </a:p>
        </p:txBody>
      </p:sp>
      <p:sp>
        <p:nvSpPr>
          <p:cNvPr id="3" name="Zástupný symbol pro obsah 2"/>
          <p:cNvSpPr>
            <a:spLocks noGrp="1"/>
          </p:cNvSpPr>
          <p:nvPr>
            <p:ph idx="1"/>
          </p:nvPr>
        </p:nvSpPr>
        <p:spPr>
          <a:xfrm>
            <a:off x="457200" y="2204864"/>
            <a:ext cx="8229600" cy="3921299"/>
          </a:xfrm>
        </p:spPr>
        <p:txBody>
          <a:bodyPr>
            <a:normAutofit lnSpcReduction="10000"/>
          </a:bodyPr>
          <a:lstStyle/>
          <a:p>
            <a:pPr marL="0" indent="0">
              <a:buNone/>
            </a:pPr>
            <a:r>
              <a:rPr lang="cs-CZ" i="1" u="sng" dirty="0"/>
              <a:t>Jak řídit tok hotovosti:</a:t>
            </a:r>
            <a:endParaRPr lang="cs-CZ" dirty="0"/>
          </a:p>
          <a:p>
            <a:pPr lvl="0"/>
            <a:r>
              <a:rPr lang="cs-CZ" dirty="0"/>
              <a:t>pravidelně sledovat stav hotovosti,</a:t>
            </a:r>
          </a:p>
          <a:p>
            <a:pPr lvl="0"/>
            <a:r>
              <a:rPr lang="cs-CZ" dirty="0"/>
              <a:t>nespoléhat se jen na příjmy z prodeje,</a:t>
            </a:r>
          </a:p>
          <a:p>
            <a:pPr lvl="0"/>
            <a:r>
              <a:rPr lang="cs-CZ" dirty="0"/>
              <a:t>předcházet vzniku nesplacených závazků ze strany odběratelů,</a:t>
            </a:r>
          </a:p>
          <a:p>
            <a:pPr lvl="0"/>
            <a:r>
              <a:rPr lang="cs-CZ" dirty="0"/>
              <a:t>pečlivě plánovat výdaje,</a:t>
            </a:r>
          </a:p>
          <a:p>
            <a:pPr lvl="0"/>
            <a:r>
              <a:rPr lang="cs-CZ" dirty="0"/>
              <a:t>optimalizovat výrobní náklady.</a:t>
            </a:r>
          </a:p>
          <a:p>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1143684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
        <p:nvSpPr>
          <p:cNvPr id="11" name="Obdélník 10"/>
          <p:cNvSpPr/>
          <p:nvPr/>
        </p:nvSpPr>
        <p:spPr>
          <a:xfrm>
            <a:off x="709366" y="1379084"/>
            <a:ext cx="1765227" cy="584775"/>
          </a:xfrm>
          <a:prstGeom prst="rect">
            <a:avLst/>
          </a:prstGeom>
          <a:noFill/>
        </p:spPr>
        <p:txBody>
          <a:bodyPr wrap="none" lIns="91440" tIns="45720" rIns="91440" bIns="45720">
            <a:spAutoFit/>
          </a:bodyPr>
          <a:lstStyle/>
          <a:p>
            <a:pPr algn="ctr"/>
            <a:r>
              <a:rPr lang="cs-CZ"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rPr>
              <a:t>                 </a:t>
            </a:r>
            <a:endParaRPr lang="cs-CZ"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endParaRPr>
          </a:p>
        </p:txBody>
      </p:sp>
      <p:grpSp>
        <p:nvGrpSpPr>
          <p:cNvPr id="10" name="Skupina 9"/>
          <p:cNvGrpSpPr/>
          <p:nvPr/>
        </p:nvGrpSpPr>
        <p:grpSpPr>
          <a:xfrm>
            <a:off x="6863890" y="5855028"/>
            <a:ext cx="1584176" cy="725973"/>
            <a:chOff x="0" y="-27511"/>
            <a:chExt cx="1627454" cy="784063"/>
          </a:xfrm>
        </p:grpSpPr>
        <p:pic>
          <p:nvPicPr>
            <p:cNvPr id="13" name="Obrázek 12" descr="66ca8ebe0673c9fd9cbf86d7c774f581-abstract-design-background-vecto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14"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pPr>
              <a:r>
                <a:rPr lang="cs-CZ" sz="1000" b="1" dirty="0">
                  <a:solidFill>
                    <a:srgbClr val="7030A0"/>
                  </a:solidFill>
                  <a:ea typeface="Calibri"/>
                  <a:cs typeface="Times New Roman"/>
                </a:rPr>
                <a:t>Všechno</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v mém životě</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 souvisí</a:t>
              </a:r>
              <a:endParaRPr lang="cs-CZ" sz="1000" dirty="0">
                <a:solidFill>
                  <a:prstClr val="black"/>
                </a:solidFill>
                <a:ea typeface="Calibri"/>
                <a:cs typeface="Times New Roman"/>
              </a:endParaRPr>
            </a:p>
            <a:p>
              <a:pPr>
                <a:lnSpc>
                  <a:spcPct val="115000"/>
                </a:lnSpc>
                <a:spcAft>
                  <a:spcPts val="1000"/>
                </a:spcAft>
              </a:pPr>
              <a:r>
                <a:rPr lang="cs-CZ" sz="800" b="1" dirty="0">
                  <a:solidFill>
                    <a:srgbClr val="7030A0"/>
                  </a:solidFill>
                  <a:ea typeface="Calibri"/>
                  <a:cs typeface="Times New Roman"/>
                </a:rPr>
                <a:t> </a:t>
              </a:r>
              <a:endParaRPr lang="cs-CZ" sz="1100" dirty="0">
                <a:solidFill>
                  <a:prstClr val="black"/>
                </a:solidFill>
                <a:ea typeface="Calibri"/>
                <a:cs typeface="Times New Roman"/>
              </a:endParaRPr>
            </a:p>
          </p:txBody>
        </p:sp>
      </p:grpSp>
      <p:pic>
        <p:nvPicPr>
          <p:cNvPr id="15" name="Picture 2" descr="ACE_logo_svetl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Obdélník 15"/>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6"/>
              </a:rPr>
              <a:t>info@aceducation.cz</a:t>
            </a:r>
            <a:r>
              <a:rPr lang="cs-CZ" sz="1200" b="1" dirty="0">
                <a:solidFill>
                  <a:srgbClr val="7030A0"/>
                </a:solidFill>
              </a:rPr>
              <a:t>  |  IČ: 27971601  | DIČ: CZ27971601</a:t>
            </a:r>
            <a:endParaRPr lang="cs-CZ" sz="1200" dirty="0">
              <a:solidFill>
                <a:srgbClr val="7030A0"/>
              </a:solidFill>
            </a:endParaRPr>
          </a:p>
        </p:txBody>
      </p:sp>
      <p:sp>
        <p:nvSpPr>
          <p:cNvPr id="4" name="TextovéPole 3"/>
          <p:cNvSpPr txBox="1"/>
          <p:nvPr/>
        </p:nvSpPr>
        <p:spPr>
          <a:xfrm>
            <a:off x="382382" y="2269431"/>
            <a:ext cx="8065684" cy="661720"/>
          </a:xfrm>
          <a:prstGeom prst="rect">
            <a:avLst/>
          </a:prstGeom>
          <a:noFill/>
        </p:spPr>
        <p:txBody>
          <a:bodyPr wrap="square" rtlCol="0">
            <a:spAutoFit/>
          </a:bodyPr>
          <a:lstStyle/>
          <a:p>
            <a:pPr algn="just"/>
            <a:r>
              <a:rPr lang="cs-CZ" sz="1900" dirty="0" smtClean="0">
                <a:solidFill>
                  <a:prstClr val="black"/>
                </a:solidFill>
              </a:rPr>
              <a:t> </a:t>
            </a:r>
          </a:p>
          <a:p>
            <a:endParaRPr lang="cs-CZ" dirty="0">
              <a:solidFill>
                <a:prstClr val="black"/>
              </a:solidFill>
            </a:endParaRPr>
          </a:p>
        </p:txBody>
      </p:sp>
      <p:sp>
        <p:nvSpPr>
          <p:cNvPr id="2" name="Nadpis 1"/>
          <p:cNvSpPr>
            <a:spLocks noGrp="1"/>
          </p:cNvSpPr>
          <p:nvPr>
            <p:ph type="title"/>
          </p:nvPr>
        </p:nvSpPr>
        <p:spPr>
          <a:xfrm>
            <a:off x="457200" y="1379084"/>
            <a:ext cx="8229600" cy="718393"/>
          </a:xfrm>
        </p:spPr>
        <p:txBody>
          <a:bodyPr>
            <a:normAutofit fontScale="90000"/>
          </a:bodyPr>
          <a:lstStyle/>
          <a:p>
            <a:r>
              <a:rPr lang="cs-CZ" dirty="0" smtClean="0"/>
              <a:t>Pojem efektivnosti</a:t>
            </a:r>
            <a:endParaRPr lang="cs-CZ" dirty="0"/>
          </a:p>
        </p:txBody>
      </p:sp>
      <p:sp>
        <p:nvSpPr>
          <p:cNvPr id="3" name="Zástupný symbol pro obsah 2"/>
          <p:cNvSpPr>
            <a:spLocks noGrp="1"/>
          </p:cNvSpPr>
          <p:nvPr>
            <p:ph idx="1"/>
          </p:nvPr>
        </p:nvSpPr>
        <p:spPr>
          <a:xfrm>
            <a:off x="457200" y="2132856"/>
            <a:ext cx="8229600" cy="3993307"/>
          </a:xfrm>
        </p:spPr>
        <p:txBody>
          <a:bodyPr/>
          <a:lstStyle/>
          <a:p>
            <a:pPr marL="0" indent="0" algn="just">
              <a:buNone/>
            </a:pPr>
            <a:r>
              <a:rPr lang="cs-CZ" dirty="0"/>
              <a:t>Vyrábí-li podnik výrobky, uspokojující potřeby odběratelů, s maximálním využitím všech výrobních faktorů, přičemž tyto jsou v optimálním množství a v optimální proporci, lze o něm prohlásit, že vyrábí </a:t>
            </a:r>
            <a:r>
              <a:rPr lang="cs-CZ" b="1" dirty="0"/>
              <a:t>efektivně</a:t>
            </a:r>
            <a:r>
              <a:rPr lang="cs-CZ" dirty="0"/>
              <a:t>. </a:t>
            </a:r>
            <a:r>
              <a:rPr lang="cs-CZ" b="1" dirty="0"/>
              <a:t>Efektivnost</a:t>
            </a:r>
            <a:r>
              <a:rPr lang="cs-CZ" dirty="0"/>
              <a:t> pak vyjadřuje vztah výstupu ke vstupu.</a:t>
            </a:r>
          </a:p>
          <a:p>
            <a:endParaRPr lang="cs-CZ" dirty="0"/>
          </a:p>
        </p:txBody>
      </p:sp>
    </p:spTree>
    <p:extLst>
      <p:ext uri="{BB962C8B-B14F-4D97-AF65-F5344CB8AC3E}">
        <p14:creationId xmlns:p14="http://schemas.microsoft.com/office/powerpoint/2010/main" val="20824319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
        <p:nvSpPr>
          <p:cNvPr id="11" name="Obdélník 10"/>
          <p:cNvSpPr/>
          <p:nvPr/>
        </p:nvSpPr>
        <p:spPr>
          <a:xfrm>
            <a:off x="709366" y="1379084"/>
            <a:ext cx="1765227" cy="584775"/>
          </a:xfrm>
          <a:prstGeom prst="rect">
            <a:avLst/>
          </a:prstGeom>
          <a:noFill/>
        </p:spPr>
        <p:txBody>
          <a:bodyPr wrap="none" lIns="91440" tIns="45720" rIns="91440" bIns="45720">
            <a:spAutoFit/>
          </a:bodyPr>
          <a:lstStyle/>
          <a:p>
            <a:pPr algn="ctr"/>
            <a:r>
              <a:rPr lang="cs-CZ"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rPr>
              <a:t>                 </a:t>
            </a:r>
            <a:endParaRPr lang="cs-CZ"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endParaRPr>
          </a:p>
        </p:txBody>
      </p:sp>
      <p:grpSp>
        <p:nvGrpSpPr>
          <p:cNvPr id="10" name="Skupina 9"/>
          <p:cNvGrpSpPr/>
          <p:nvPr/>
        </p:nvGrpSpPr>
        <p:grpSpPr>
          <a:xfrm>
            <a:off x="6863890" y="5855028"/>
            <a:ext cx="1584176" cy="725973"/>
            <a:chOff x="0" y="-27511"/>
            <a:chExt cx="1627454" cy="784063"/>
          </a:xfrm>
        </p:grpSpPr>
        <p:pic>
          <p:nvPicPr>
            <p:cNvPr id="13" name="Obrázek 12" descr="66ca8ebe0673c9fd9cbf86d7c774f581-abstract-design-background-vecto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14"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pPr>
              <a:r>
                <a:rPr lang="cs-CZ" sz="1000" b="1" dirty="0">
                  <a:solidFill>
                    <a:srgbClr val="7030A0"/>
                  </a:solidFill>
                  <a:ea typeface="Calibri"/>
                  <a:cs typeface="Times New Roman"/>
                </a:rPr>
                <a:t>Všechno</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v mém životě</a:t>
              </a:r>
              <a:endParaRPr lang="cs-CZ" sz="1000" dirty="0">
                <a:solidFill>
                  <a:prstClr val="black"/>
                </a:solidFill>
                <a:ea typeface="Calibri"/>
                <a:cs typeface="Times New Roman"/>
              </a:endParaRPr>
            </a:p>
            <a:p>
              <a:pPr>
                <a:lnSpc>
                  <a:spcPct val="115000"/>
                </a:lnSpc>
              </a:pPr>
              <a:r>
                <a:rPr lang="cs-CZ" sz="1000" b="1" dirty="0">
                  <a:solidFill>
                    <a:srgbClr val="7030A0"/>
                  </a:solidFill>
                  <a:ea typeface="Calibri"/>
                  <a:cs typeface="Times New Roman"/>
                </a:rPr>
                <a:t> souvisí</a:t>
              </a:r>
              <a:endParaRPr lang="cs-CZ" sz="1000" dirty="0">
                <a:solidFill>
                  <a:prstClr val="black"/>
                </a:solidFill>
                <a:ea typeface="Calibri"/>
                <a:cs typeface="Times New Roman"/>
              </a:endParaRPr>
            </a:p>
            <a:p>
              <a:pPr>
                <a:lnSpc>
                  <a:spcPct val="115000"/>
                </a:lnSpc>
                <a:spcAft>
                  <a:spcPts val="1000"/>
                </a:spcAft>
              </a:pPr>
              <a:r>
                <a:rPr lang="cs-CZ" sz="800" b="1" dirty="0">
                  <a:solidFill>
                    <a:srgbClr val="7030A0"/>
                  </a:solidFill>
                  <a:ea typeface="Calibri"/>
                  <a:cs typeface="Times New Roman"/>
                </a:rPr>
                <a:t> </a:t>
              </a:r>
              <a:endParaRPr lang="cs-CZ" sz="1100" dirty="0">
                <a:solidFill>
                  <a:prstClr val="black"/>
                </a:solidFill>
                <a:ea typeface="Calibri"/>
                <a:cs typeface="Times New Roman"/>
              </a:endParaRPr>
            </a:p>
          </p:txBody>
        </p:sp>
      </p:grpSp>
      <p:pic>
        <p:nvPicPr>
          <p:cNvPr id="15" name="Picture 2" descr="ACE_logo_svetl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Obdélník 15"/>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6"/>
              </a:rPr>
              <a:t>info@aceducation.cz</a:t>
            </a:r>
            <a:r>
              <a:rPr lang="cs-CZ" sz="1200" b="1" dirty="0">
                <a:solidFill>
                  <a:srgbClr val="7030A0"/>
                </a:solidFill>
              </a:rPr>
              <a:t>  |  IČ: 27971601  | DIČ: CZ27971601</a:t>
            </a:r>
            <a:endParaRPr lang="cs-CZ" sz="1200" dirty="0">
              <a:solidFill>
                <a:srgbClr val="7030A0"/>
              </a:solidFill>
            </a:endParaRPr>
          </a:p>
        </p:txBody>
      </p:sp>
      <p:sp>
        <p:nvSpPr>
          <p:cNvPr id="4" name="TextovéPole 3"/>
          <p:cNvSpPr txBox="1"/>
          <p:nvPr/>
        </p:nvSpPr>
        <p:spPr>
          <a:xfrm>
            <a:off x="382382" y="2269431"/>
            <a:ext cx="8065684" cy="661720"/>
          </a:xfrm>
          <a:prstGeom prst="rect">
            <a:avLst/>
          </a:prstGeom>
          <a:noFill/>
        </p:spPr>
        <p:txBody>
          <a:bodyPr wrap="square" rtlCol="0">
            <a:spAutoFit/>
          </a:bodyPr>
          <a:lstStyle/>
          <a:p>
            <a:pPr algn="just"/>
            <a:r>
              <a:rPr lang="cs-CZ" sz="1900" dirty="0" smtClean="0">
                <a:solidFill>
                  <a:prstClr val="black"/>
                </a:solidFill>
              </a:rPr>
              <a:t> </a:t>
            </a:r>
          </a:p>
          <a:p>
            <a:endParaRPr lang="cs-CZ" dirty="0">
              <a:solidFill>
                <a:prstClr val="black"/>
              </a:solidFill>
            </a:endParaRPr>
          </a:p>
        </p:txBody>
      </p:sp>
      <p:sp>
        <p:nvSpPr>
          <p:cNvPr id="2" name="Nadpis 1"/>
          <p:cNvSpPr>
            <a:spLocks noGrp="1"/>
          </p:cNvSpPr>
          <p:nvPr>
            <p:ph type="title"/>
          </p:nvPr>
        </p:nvSpPr>
        <p:spPr>
          <a:xfrm>
            <a:off x="457200" y="1379084"/>
            <a:ext cx="8229600" cy="718393"/>
          </a:xfrm>
        </p:spPr>
        <p:txBody>
          <a:bodyPr>
            <a:normAutofit fontScale="90000"/>
          </a:bodyPr>
          <a:lstStyle/>
          <a:p>
            <a:r>
              <a:rPr lang="cs-CZ" dirty="0" smtClean="0"/>
              <a:t>Pojem efektivnosti</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2780929"/>
                <a:ext cx="8229600" cy="1296144"/>
              </a:xfrm>
            </p:spPr>
            <p:txBody>
              <a:bodyPr>
                <a:normAutofit fontScale="85000" lnSpcReduction="10000"/>
              </a:bodyPr>
              <a:lstStyle/>
              <a:p>
                <a:pPr marL="0" indent="0">
                  <a:buNone/>
                </a:pPr>
                <a14:m>
                  <m:oMathPara xmlns:m="http://schemas.openxmlformats.org/officeDocument/2006/math">
                    <m:oMathParaPr>
                      <m:jc m:val="centerGroup"/>
                    </m:oMathParaPr>
                    <m:oMath xmlns:m="http://schemas.openxmlformats.org/officeDocument/2006/math">
                      <m:r>
                        <a:rPr lang="cs-CZ" sz="2800" i="1">
                          <a:latin typeface="Cambria Math"/>
                        </a:rPr>
                        <m:t>𝑒𝑓𝑒𝑘𝑡𝑖𝑣𝑛𝑜𝑠𝑡</m:t>
                      </m:r>
                      <m:r>
                        <a:rPr lang="cs-CZ" sz="2800" i="1">
                          <a:latin typeface="Cambria Math"/>
                        </a:rPr>
                        <m:t>= </m:t>
                      </m:r>
                      <m:f>
                        <m:fPr>
                          <m:ctrlPr>
                            <a:rPr lang="cs-CZ" sz="2800" i="1">
                              <a:latin typeface="Cambria Math"/>
                            </a:rPr>
                          </m:ctrlPr>
                        </m:fPr>
                        <m:num>
                          <m:r>
                            <a:rPr lang="cs-CZ" sz="2800" i="1">
                              <a:latin typeface="Cambria Math"/>
                            </a:rPr>
                            <m:t>𝑣</m:t>
                          </m:r>
                          <m:r>
                            <a:rPr lang="cs-CZ" sz="2800" i="1">
                              <a:latin typeface="Cambria Math"/>
                            </a:rPr>
                            <m:t>ý</m:t>
                          </m:r>
                          <m:r>
                            <a:rPr lang="cs-CZ" sz="2800" i="1">
                              <a:latin typeface="Cambria Math"/>
                            </a:rPr>
                            <m:t>𝑠𝑡𝑢𝑝</m:t>
                          </m:r>
                          <m:r>
                            <a:rPr lang="cs-CZ" sz="2800" i="1">
                              <a:latin typeface="Cambria Math"/>
                            </a:rPr>
                            <m:t> (</m:t>
                          </m:r>
                          <m:r>
                            <a:rPr lang="cs-CZ" sz="2800" i="1">
                              <a:latin typeface="Cambria Math"/>
                            </a:rPr>
                            <m:t>𝑜𝑢𝑡𝑝𝑢𝑡</m:t>
                          </m:r>
                          <m:r>
                            <a:rPr lang="cs-CZ" sz="2800" i="1">
                              <a:latin typeface="Cambria Math"/>
                            </a:rPr>
                            <m:t>)</m:t>
                          </m:r>
                        </m:num>
                        <m:den>
                          <m:r>
                            <a:rPr lang="cs-CZ" sz="2800" i="1">
                              <a:latin typeface="Cambria Math"/>
                            </a:rPr>
                            <m:t>𝑣𝑠𝑡𝑢𝑝</m:t>
                          </m:r>
                          <m:r>
                            <a:rPr lang="cs-CZ" sz="2800" i="1">
                              <a:latin typeface="Cambria Math"/>
                            </a:rPr>
                            <m:t> (</m:t>
                          </m:r>
                          <m:r>
                            <a:rPr lang="cs-CZ" sz="2800" i="1">
                              <a:latin typeface="Cambria Math"/>
                            </a:rPr>
                            <m:t>𝑖𝑛𝑝𝑢𝑡</m:t>
                          </m:r>
                          <m:r>
                            <a:rPr lang="cs-CZ" sz="2800" i="1">
                              <a:latin typeface="Cambria Math"/>
                            </a:rPr>
                            <m:t>)</m:t>
                          </m:r>
                        </m:den>
                      </m:f>
                      <m:r>
                        <a:rPr lang="cs-CZ" sz="2800" i="1">
                          <a:latin typeface="Cambria Math"/>
                        </a:rPr>
                        <m:t>= </m:t>
                      </m:r>
                      <m:f>
                        <m:fPr>
                          <m:ctrlPr>
                            <a:rPr lang="cs-CZ" sz="2800" i="1">
                              <a:latin typeface="Cambria Math"/>
                            </a:rPr>
                          </m:ctrlPr>
                        </m:fPr>
                        <m:num>
                          <m:nary>
                            <m:naryPr>
                              <m:chr m:val="∑"/>
                              <m:limLoc m:val="undOvr"/>
                              <m:subHide m:val="on"/>
                              <m:supHide m:val="on"/>
                              <m:ctrlPr>
                                <a:rPr lang="cs-CZ" sz="2800" i="1">
                                  <a:latin typeface="Cambria Math"/>
                                </a:rPr>
                              </m:ctrlPr>
                            </m:naryPr>
                            <m:sub/>
                            <m:sup/>
                            <m:e>
                              <m:r>
                                <a:rPr lang="cs-CZ" sz="2800" i="1">
                                  <a:latin typeface="Cambria Math"/>
                                </a:rPr>
                                <m:t>𝑐𝑒𝑛</m:t>
                              </m:r>
                              <m:r>
                                <a:rPr lang="cs-CZ" sz="2800" i="1">
                                  <a:latin typeface="Cambria Math"/>
                                </a:rPr>
                                <m:t> </m:t>
                              </m:r>
                              <m:r>
                                <a:rPr lang="cs-CZ" sz="2800" i="1">
                                  <a:latin typeface="Cambria Math"/>
                                </a:rPr>
                                <m:t>𝑣</m:t>
                              </m:r>
                              <m:r>
                                <a:rPr lang="cs-CZ" sz="2800" i="1">
                                  <a:latin typeface="Cambria Math"/>
                                </a:rPr>
                                <m:t>ý</m:t>
                              </m:r>
                              <m:r>
                                <a:rPr lang="cs-CZ" sz="2800" i="1">
                                  <a:latin typeface="Cambria Math"/>
                                </a:rPr>
                                <m:t>𝑟𝑜𝑏𝑘</m:t>
                              </m:r>
                              <m:r>
                                <a:rPr lang="cs-CZ" sz="2800" i="1">
                                  <a:latin typeface="Cambria Math"/>
                                </a:rPr>
                                <m:t>ů (</m:t>
                              </m:r>
                              <m:r>
                                <a:rPr lang="cs-CZ" sz="2800" i="1">
                                  <a:latin typeface="Cambria Math"/>
                                </a:rPr>
                                <m:t>𝑠𝑙𝑢</m:t>
                              </m:r>
                              <m:r>
                                <a:rPr lang="cs-CZ" sz="2800" i="1">
                                  <a:latin typeface="Cambria Math"/>
                                </a:rPr>
                                <m:t>ž</m:t>
                              </m:r>
                              <m:r>
                                <a:rPr lang="cs-CZ" sz="2800" i="1">
                                  <a:latin typeface="Cambria Math"/>
                                </a:rPr>
                                <m:t>𝑒𝑏</m:t>
                              </m:r>
                              <m:r>
                                <a:rPr lang="cs-CZ" sz="2800" i="1">
                                  <a:latin typeface="Cambria Math"/>
                                </a:rPr>
                                <m:t>)</m:t>
                              </m:r>
                            </m:e>
                          </m:nary>
                        </m:num>
                        <m:den>
                          <m:nary>
                            <m:naryPr>
                              <m:chr m:val="∑"/>
                              <m:limLoc m:val="undOvr"/>
                              <m:subHide m:val="on"/>
                              <m:supHide m:val="on"/>
                              <m:ctrlPr>
                                <a:rPr lang="cs-CZ" sz="2800" i="1">
                                  <a:latin typeface="Cambria Math"/>
                                </a:rPr>
                              </m:ctrlPr>
                            </m:naryPr>
                            <m:sub/>
                            <m:sup/>
                            <m:e>
                              <m:r>
                                <a:rPr lang="cs-CZ" sz="2800" i="1">
                                  <a:latin typeface="Cambria Math"/>
                                </a:rPr>
                                <m:t>𝑛</m:t>
                              </m:r>
                              <m:r>
                                <a:rPr lang="cs-CZ" sz="2800" i="1">
                                  <a:latin typeface="Cambria Math"/>
                                </a:rPr>
                                <m:t>á</m:t>
                              </m:r>
                              <m:r>
                                <a:rPr lang="cs-CZ" sz="2800" i="1">
                                  <a:latin typeface="Cambria Math"/>
                                </a:rPr>
                                <m:t>𝑘𝑙𝑎𝑑</m:t>
                              </m:r>
                              <m:r>
                                <a:rPr lang="cs-CZ" sz="2800" i="1">
                                  <a:latin typeface="Cambria Math"/>
                                </a:rPr>
                                <m:t>ů</m:t>
                              </m:r>
                            </m:e>
                          </m:nary>
                        </m:den>
                      </m:f>
                    </m:oMath>
                  </m:oMathPara>
                </a14:m>
                <a:endParaRPr lang="cs-CZ" sz="2800" dirty="0"/>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2780929"/>
                <a:ext cx="8229600" cy="1296144"/>
              </a:xfrm>
              <a:blipFill rotWithShape="1">
                <a:blip r:embed="rId7"/>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32663833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96752"/>
            <a:ext cx="8229600" cy="1143000"/>
          </a:xfrm>
        </p:spPr>
        <p:txBody>
          <a:bodyPr>
            <a:normAutofit fontScale="90000"/>
          </a:bodyPr>
          <a:lstStyle/>
          <a:p>
            <a:r>
              <a:rPr lang="cs-CZ" dirty="0"/>
              <a:t>4. Finanční toky podniku a jejich řízení</a:t>
            </a:r>
          </a:p>
        </p:txBody>
      </p:sp>
      <p:sp>
        <p:nvSpPr>
          <p:cNvPr id="3" name="Zástupný symbol pro obsah 2"/>
          <p:cNvSpPr>
            <a:spLocks noGrp="1"/>
          </p:cNvSpPr>
          <p:nvPr>
            <p:ph idx="1"/>
          </p:nvPr>
        </p:nvSpPr>
        <p:spPr>
          <a:xfrm>
            <a:off x="457200" y="2420888"/>
            <a:ext cx="8229600" cy="3705275"/>
          </a:xfrm>
        </p:spPr>
        <p:txBody>
          <a:bodyPr>
            <a:normAutofit fontScale="92500" lnSpcReduction="20000"/>
          </a:bodyPr>
          <a:lstStyle/>
          <a:p>
            <a:pPr marL="0" indent="0">
              <a:buNone/>
            </a:pPr>
            <a:r>
              <a:rPr lang="cs-CZ" b="1" i="1" dirty="0"/>
              <a:t>Banka</a:t>
            </a:r>
            <a:endParaRPr lang="cs-CZ" dirty="0"/>
          </a:p>
          <a:p>
            <a:pPr marL="0" indent="0">
              <a:buNone/>
            </a:pPr>
            <a:r>
              <a:rPr lang="cs-CZ" dirty="0"/>
              <a:t>Instituce poskytující finanční služby. Každý podnikatel (živnostník, obchodní společnosti) musí mít v bance založený účet, jehož prostřednictvím realizuje peněžní toky. Kromě běžných finančních operací souvisejících s pohybem peněžních prostředků slouží banka jako zdroj kapitálu pro financování podnikatelských aktivit formou poskytování úvěrů. </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2463683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052736"/>
            <a:ext cx="8229600" cy="1143000"/>
          </a:xfrm>
        </p:spPr>
        <p:txBody>
          <a:bodyPr/>
          <a:lstStyle/>
          <a:p>
            <a:r>
              <a:rPr lang="cs-CZ" dirty="0" smtClean="0"/>
              <a:t>5. Povinnosti podnikatele vůči státu</a:t>
            </a:r>
            <a:endParaRPr lang="cs-CZ" dirty="0"/>
          </a:p>
        </p:txBody>
      </p:sp>
      <p:sp>
        <p:nvSpPr>
          <p:cNvPr id="3" name="Zástupný symbol pro obsah 2"/>
          <p:cNvSpPr>
            <a:spLocks noGrp="1"/>
          </p:cNvSpPr>
          <p:nvPr>
            <p:ph idx="1"/>
          </p:nvPr>
        </p:nvSpPr>
        <p:spPr>
          <a:xfrm>
            <a:off x="457200" y="2204864"/>
            <a:ext cx="8229600" cy="3921299"/>
          </a:xfrm>
        </p:spPr>
        <p:txBody>
          <a:bodyPr>
            <a:normAutofit fontScale="70000" lnSpcReduction="20000"/>
          </a:bodyPr>
          <a:lstStyle/>
          <a:p>
            <a:pPr marL="0" indent="0">
              <a:buNone/>
            </a:pPr>
            <a:r>
              <a:rPr lang="cs-CZ" b="1" i="1" dirty="0"/>
              <a:t>Sociální pojištění</a:t>
            </a:r>
            <a:endParaRPr lang="cs-CZ" dirty="0"/>
          </a:p>
          <a:p>
            <a:r>
              <a:rPr lang="cs-CZ" dirty="0"/>
              <a:t>Nutnost hradit sociální pojištění závisí na tom, zda máme podnikání jako hlavní činnost či vedlejší s vyššími zisky nebo vedlejší s nižšími zisky. </a:t>
            </a:r>
          </a:p>
          <a:p>
            <a:r>
              <a:rPr lang="cs-CZ" dirty="0"/>
              <a:t>Sociální pojištění je pro OSVČ povinné, zatímco nemocenské pojištění je dobrovolné. </a:t>
            </a:r>
          </a:p>
          <a:p>
            <a:r>
              <a:rPr lang="cs-CZ" dirty="0"/>
              <a:t>Máme-li podnikání jako hlavní činnost, potom musíme platit zálohy také v případě, že s podnikáním začínáme. U vedlejší činnosti, pokud jsme za předchozí rok vydělali méně než 62.121,- Kč (v případě podnikání po dobu celého roku) nebo s podnikáním začínáme, nemusíme platit zálohu žádnou. </a:t>
            </a:r>
          </a:p>
          <a:p>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36693950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052736"/>
            <a:ext cx="8229600" cy="1143000"/>
          </a:xfrm>
        </p:spPr>
        <p:txBody>
          <a:bodyPr/>
          <a:lstStyle/>
          <a:p>
            <a:r>
              <a:rPr lang="cs-CZ" dirty="0" smtClean="0"/>
              <a:t>5. Povinnosti podnikatele vůči státu</a:t>
            </a:r>
            <a:endParaRPr lang="cs-CZ" dirty="0"/>
          </a:p>
        </p:txBody>
      </p:sp>
      <p:sp>
        <p:nvSpPr>
          <p:cNvPr id="3" name="Zástupný symbol pro obsah 2"/>
          <p:cNvSpPr>
            <a:spLocks noGrp="1"/>
          </p:cNvSpPr>
          <p:nvPr>
            <p:ph idx="1"/>
          </p:nvPr>
        </p:nvSpPr>
        <p:spPr>
          <a:xfrm>
            <a:off x="457200" y="2204864"/>
            <a:ext cx="8229600" cy="3921299"/>
          </a:xfrm>
        </p:spPr>
        <p:txBody>
          <a:bodyPr>
            <a:normAutofit fontScale="85000" lnSpcReduction="20000"/>
          </a:bodyPr>
          <a:lstStyle/>
          <a:p>
            <a:pPr marL="0" indent="0">
              <a:buNone/>
            </a:pPr>
            <a:r>
              <a:rPr lang="cs-CZ" b="1" i="1" dirty="0"/>
              <a:t>Sociální pojištění</a:t>
            </a:r>
            <a:endParaRPr lang="cs-CZ" dirty="0"/>
          </a:p>
          <a:p>
            <a:r>
              <a:rPr lang="cs-CZ" dirty="0" smtClean="0"/>
              <a:t>O </a:t>
            </a:r>
            <a:r>
              <a:rPr lang="cs-CZ" dirty="0"/>
              <a:t>vedlejší činnost se jedná v případě, pokud jsme zaměstnáni na hlavní pracovní poměr a k tomu podnikáme</a:t>
            </a:r>
            <a:r>
              <a:rPr lang="cs-CZ" dirty="0" smtClean="0"/>
              <a:t>.</a:t>
            </a:r>
          </a:p>
          <a:p>
            <a:r>
              <a:rPr lang="cs-CZ" b="1" dirty="0"/>
              <a:t>Zaměstnavatel má povinnost odvádět za své zaměstnance sociální pojištění</a:t>
            </a:r>
            <a:r>
              <a:rPr lang="cs-CZ" dirty="0"/>
              <a:t>, které zahrnuje pojistné na nemocenské pojištění, pojistné na důchodové pojištění a příspěvek na státní politiku zaměstnanosti. Sazby sociálního pojištění zaměstnance je 6,5 % , zaměstnavatele 25 %, celkem 31,5 % z hrubé mzdy. Pojištění se odvádí měsíčně.</a:t>
            </a:r>
          </a:p>
          <a:p>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31804581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12776"/>
            <a:ext cx="8229600" cy="1143000"/>
          </a:xfrm>
        </p:spPr>
        <p:txBody>
          <a:bodyPr/>
          <a:lstStyle/>
          <a:p>
            <a:r>
              <a:rPr lang="cs-CZ" dirty="0"/>
              <a:t>5. Povinnosti podnikatele vůči státu</a:t>
            </a:r>
          </a:p>
        </p:txBody>
      </p:sp>
      <p:sp>
        <p:nvSpPr>
          <p:cNvPr id="3" name="Zástupný symbol pro obsah 2"/>
          <p:cNvSpPr>
            <a:spLocks noGrp="1"/>
          </p:cNvSpPr>
          <p:nvPr>
            <p:ph idx="1"/>
          </p:nvPr>
        </p:nvSpPr>
        <p:spPr>
          <a:xfrm>
            <a:off x="457200" y="3140968"/>
            <a:ext cx="8229600" cy="2985195"/>
          </a:xfrm>
        </p:spPr>
        <p:txBody>
          <a:bodyPr>
            <a:normAutofit fontScale="92500" lnSpcReduction="20000"/>
          </a:bodyPr>
          <a:lstStyle/>
          <a:p>
            <a:pPr marL="0" indent="0">
              <a:buNone/>
            </a:pPr>
            <a:r>
              <a:rPr lang="cs-CZ" b="1" i="1" dirty="0"/>
              <a:t>Zdravotní pojištění</a:t>
            </a:r>
            <a:endParaRPr lang="cs-CZ" dirty="0"/>
          </a:p>
          <a:p>
            <a:r>
              <a:rPr lang="cs-CZ" dirty="0"/>
              <a:t>Máme-li podnikání jako hlavní činnost, platíme zálohy u své zdravotní pojišťovny. U vedlejší činnosti zálohy neplatíme. </a:t>
            </a:r>
          </a:p>
          <a:p>
            <a:r>
              <a:rPr lang="cs-CZ" dirty="0"/>
              <a:t>Sazby zdravotního pojištění zaměstnavatele je 9 %, zaměstnanec hradí 4,5 %, celkem 13,5 % z hrubé mzdy. Pojištění se odvádí měsíčně.</a:t>
            </a:r>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41178899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1"/>
            <a:ext cx="8229600" cy="4349080"/>
          </a:xfrm>
        </p:spPr>
        <p:txBody>
          <a:bodyPr>
            <a:normAutofit fontScale="77500" lnSpcReduction="20000"/>
          </a:bodyPr>
          <a:lstStyle/>
          <a:p>
            <a:pPr marL="0" indent="0">
              <a:buNone/>
            </a:pPr>
            <a:r>
              <a:rPr lang="cs-CZ" b="1" i="1" dirty="0"/>
              <a:t>Daně</a:t>
            </a:r>
            <a:endParaRPr lang="cs-CZ" dirty="0"/>
          </a:p>
          <a:p>
            <a:pPr marL="0" indent="0">
              <a:buNone/>
            </a:pPr>
            <a:r>
              <a:rPr lang="cs-CZ" dirty="0"/>
              <a:t>Jedná se o povinné platby státu, s kterými on dále hospodaří podle potřeby. Daní existuje mnoho typů. V rámci </a:t>
            </a:r>
            <a:r>
              <a:rPr lang="cs-CZ" dirty="0" err="1"/>
              <a:t>minipodniků</a:t>
            </a:r>
            <a:r>
              <a:rPr lang="cs-CZ" dirty="0"/>
              <a:t> se nejčastěji setkáme s následujícími druhy daní:</a:t>
            </a:r>
          </a:p>
          <a:p>
            <a:pPr marL="0" indent="0">
              <a:buNone/>
            </a:pPr>
            <a:r>
              <a:rPr lang="cs-CZ" i="1" u="sng" dirty="0"/>
              <a:t>daň z příjmu fyzických osob</a:t>
            </a:r>
            <a:endParaRPr lang="cs-CZ" dirty="0"/>
          </a:p>
          <a:p>
            <a:pPr marL="0" indent="0">
              <a:buNone/>
            </a:pPr>
            <a:r>
              <a:rPr lang="cs-CZ" dirty="0"/>
              <a:t>Po skončení kalendářního roku podáváme na Finanční úřad daňové přiznání a platíme daň z příjmu fyzických osob. Lze hradit formou záloh nebo paušálem</a:t>
            </a:r>
            <a:r>
              <a:rPr lang="cs-CZ" dirty="0" smtClean="0"/>
              <a:t>. Sazby daně v roce 2014 činí 15%.</a:t>
            </a:r>
            <a:endParaRPr lang="cs-CZ" dirty="0"/>
          </a:p>
          <a:p>
            <a:pPr marL="0" indent="0">
              <a:buNone/>
            </a:pPr>
            <a:r>
              <a:rPr lang="cs-CZ" i="1" u="sng" dirty="0"/>
              <a:t>d</a:t>
            </a:r>
            <a:r>
              <a:rPr lang="cs-CZ" i="1" u="sng" dirty="0" smtClean="0"/>
              <a:t>aň z příjmu právnických osob</a:t>
            </a:r>
          </a:p>
          <a:p>
            <a:pPr marL="0" indent="0">
              <a:buNone/>
            </a:pPr>
            <a:r>
              <a:rPr lang="cs-CZ" dirty="0" smtClean="0"/>
              <a:t>Sazby daně v roce 2014 činí 19%.</a:t>
            </a: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1553920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84784"/>
            <a:ext cx="8229600" cy="1143000"/>
          </a:xfrm>
        </p:spPr>
        <p:txBody>
          <a:bodyPr/>
          <a:lstStyle/>
          <a:p>
            <a:r>
              <a:rPr lang="cs-CZ" dirty="0"/>
              <a:t>1. Základní ekonomické pojmy</a:t>
            </a:r>
          </a:p>
        </p:txBody>
      </p:sp>
      <p:sp>
        <p:nvSpPr>
          <p:cNvPr id="3" name="Zástupný symbol pro obsah 2"/>
          <p:cNvSpPr>
            <a:spLocks noGrp="1"/>
          </p:cNvSpPr>
          <p:nvPr>
            <p:ph idx="1"/>
          </p:nvPr>
        </p:nvSpPr>
        <p:spPr>
          <a:xfrm>
            <a:off x="457200" y="2868960"/>
            <a:ext cx="8229600" cy="3989040"/>
          </a:xfrm>
        </p:spPr>
        <p:txBody>
          <a:bodyPr>
            <a:normAutofit/>
          </a:bodyPr>
          <a:lstStyle/>
          <a:p>
            <a:pPr marL="0" indent="0">
              <a:buNone/>
            </a:pPr>
            <a:r>
              <a:rPr lang="cs-CZ" sz="2800" b="1" i="1" dirty="0"/>
              <a:t>Nákup (zásobování)</a:t>
            </a:r>
            <a:endParaRPr lang="cs-CZ" sz="2800" dirty="0"/>
          </a:p>
          <a:p>
            <a:pPr marL="0" indent="0">
              <a:buNone/>
            </a:pPr>
            <a:r>
              <a:rPr lang="cs-CZ" sz="2800" dirty="0"/>
              <a:t>Zajištění materiálu, surovin a ostatních potřebných prostředků pro realizaci předmětu podnikání.</a:t>
            </a:r>
          </a:p>
          <a:p>
            <a:pPr marL="0" indent="0">
              <a:buNone/>
            </a:pPr>
            <a:r>
              <a:rPr lang="cs-CZ" sz="2800" b="1" i="1" dirty="0"/>
              <a:t>Odbyt</a:t>
            </a:r>
            <a:endParaRPr lang="cs-CZ" sz="2800" dirty="0"/>
          </a:p>
          <a:p>
            <a:pPr marL="0" indent="0">
              <a:buNone/>
            </a:pPr>
            <a:r>
              <a:rPr lang="cs-CZ" sz="2800" dirty="0"/>
              <a:t>Završení výrobního procesu, kdy dochází k uspokojení potřeb zákazníků a ke splnění cílů podniku.</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12472091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1"/>
            <a:ext cx="8229600" cy="4349080"/>
          </a:xfrm>
        </p:spPr>
        <p:txBody>
          <a:bodyPr>
            <a:normAutofit fontScale="85000" lnSpcReduction="10000"/>
          </a:bodyPr>
          <a:lstStyle/>
          <a:p>
            <a:pPr marL="0" indent="0">
              <a:buNone/>
            </a:pPr>
            <a:r>
              <a:rPr lang="cs-CZ" b="1" i="1" dirty="0"/>
              <a:t>Daně</a:t>
            </a:r>
            <a:endParaRPr lang="cs-CZ" dirty="0"/>
          </a:p>
          <a:p>
            <a:pPr marL="0" indent="0">
              <a:buNone/>
            </a:pPr>
            <a:r>
              <a:rPr lang="cs-CZ" i="1" u="sng" dirty="0" smtClean="0"/>
              <a:t>DPH</a:t>
            </a:r>
            <a:endParaRPr lang="cs-CZ" dirty="0"/>
          </a:p>
          <a:p>
            <a:pPr marL="0" indent="0">
              <a:buNone/>
            </a:pPr>
            <a:r>
              <a:rPr lang="cs-CZ" dirty="0"/>
              <a:t>Jsme-li plátci DPH, musíme měsíčně podávat daňové přiznání a v případě nedoplatku daň uhradit.</a:t>
            </a:r>
          </a:p>
          <a:p>
            <a:pPr marL="0" indent="0">
              <a:buNone/>
            </a:pPr>
            <a:r>
              <a:rPr lang="cs-CZ" dirty="0"/>
              <a:t>Povinnost registrovat se jako plátci DPH mají podnikatelé v Česku až po překročení ročního obratu</a:t>
            </a:r>
            <a:r>
              <a:rPr lang="cs-CZ" i="1" dirty="0"/>
              <a:t> </a:t>
            </a:r>
            <a:r>
              <a:rPr lang="cs-CZ" dirty="0"/>
              <a:t>milion korun. </a:t>
            </a:r>
          </a:p>
          <a:p>
            <a:pPr marL="0" indent="0">
              <a:buNone/>
            </a:pPr>
            <a:r>
              <a:rPr lang="cs-CZ" i="1" u="sng" dirty="0"/>
              <a:t>silniční daň</a:t>
            </a:r>
            <a:endParaRPr lang="cs-CZ" dirty="0"/>
          </a:p>
          <a:p>
            <a:pPr marL="0" indent="0">
              <a:buNone/>
            </a:pPr>
            <a:r>
              <a:rPr lang="cs-CZ" dirty="0"/>
              <a:t>Tuto daň musíme hradit, používáme-li k podnikání motorové vozidlo, a to formou čtvrtletních záloh.</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2166928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229600" cy="4493095"/>
          </a:xfrm>
        </p:spPr>
        <p:txBody>
          <a:bodyPr>
            <a:normAutofit fontScale="77500" lnSpcReduction="20000"/>
          </a:bodyPr>
          <a:lstStyle/>
          <a:p>
            <a:pPr marL="0" indent="0">
              <a:buNone/>
            </a:pPr>
            <a:r>
              <a:rPr lang="cs-CZ" b="1" i="1" dirty="0"/>
              <a:t>Účetnictví</a:t>
            </a:r>
            <a:endParaRPr lang="cs-CZ" dirty="0"/>
          </a:p>
          <a:p>
            <a:pPr marL="0" indent="0">
              <a:buNone/>
            </a:pPr>
            <a:r>
              <a:rPr lang="cs-CZ" dirty="0"/>
              <a:t>Jako podnikající fyzická osoba vedeme buď </a:t>
            </a:r>
            <a:r>
              <a:rPr lang="cs-CZ" i="1" dirty="0"/>
              <a:t>daňovou evidenci</a:t>
            </a:r>
            <a:r>
              <a:rPr lang="cs-CZ" dirty="0"/>
              <a:t> (musíme si schovávat všechny doklady), nebo </a:t>
            </a:r>
            <a:r>
              <a:rPr lang="cs-CZ" i="1" dirty="0"/>
              <a:t>evidenci příjmů</a:t>
            </a:r>
            <a:r>
              <a:rPr lang="cs-CZ" dirty="0"/>
              <a:t> (uplatňování výdajů procentem z příjmů – tzv. paušální výdaje). </a:t>
            </a:r>
          </a:p>
          <a:p>
            <a:pPr marL="0" indent="0">
              <a:buNone/>
            </a:pPr>
            <a:r>
              <a:rPr lang="cs-CZ" dirty="0"/>
              <a:t>Pokud náš obrat podle zákona o DPH přesáhl za předchozí účetní období 25 miliónů Kč, vedeme povinně </a:t>
            </a:r>
            <a:r>
              <a:rPr lang="cs-CZ" i="1" dirty="0"/>
              <a:t>účetnictví</a:t>
            </a:r>
            <a:r>
              <a:rPr lang="cs-CZ" dirty="0"/>
              <a:t>. Pokud jsme registrovaní jako plátci DPH, musíme vést povinně ještě evidenci pro daňové účely pro potřeby této daně.</a:t>
            </a:r>
          </a:p>
          <a:p>
            <a:pPr marL="0" indent="0">
              <a:buNone/>
            </a:pPr>
            <a:r>
              <a:rPr lang="cs-CZ" dirty="0"/>
              <a:t>Účetnictví je nástroj pro sledování a zobrazení stavů, toků a výsledků podnikatelské činnosti v peněžních jednotkách. Jedná se o systém evidence s obecně platnými pravidly, které ukládá zákon o účetnictví.</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144141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67544" y="1628800"/>
            <a:ext cx="8229600" cy="1600200"/>
          </a:xfrm>
        </p:spPr>
        <p:txBody>
          <a:bodyPr/>
          <a:lstStyle/>
          <a:p>
            <a:r>
              <a:rPr lang="cs-CZ" dirty="0" smtClean="0"/>
              <a:t>Děkuji za pozornost !</a:t>
            </a:r>
            <a:endParaRPr lang="cs-CZ" dirty="0"/>
          </a:p>
        </p:txBody>
      </p:sp>
      <p:sp>
        <p:nvSpPr>
          <p:cNvPr id="3" name="Obdélník 2"/>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5" name="Skupina 4"/>
          <p:cNvGrpSpPr/>
          <p:nvPr/>
        </p:nvGrpSpPr>
        <p:grpSpPr>
          <a:xfrm>
            <a:off x="6863890" y="5855028"/>
            <a:ext cx="1584176" cy="725973"/>
            <a:chOff x="0" y="-27511"/>
            <a:chExt cx="1627454" cy="784063"/>
          </a:xfrm>
        </p:grpSpPr>
        <p:pic>
          <p:nvPicPr>
            <p:cNvPr id="6" name="Obrázek 5"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7"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8"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Obrázek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4169760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484784"/>
            <a:ext cx="8229600" cy="4421088"/>
          </a:xfrm>
        </p:spPr>
        <p:txBody>
          <a:bodyPr>
            <a:normAutofit fontScale="92500" lnSpcReduction="20000"/>
          </a:bodyPr>
          <a:lstStyle/>
          <a:p>
            <a:pPr marL="0" indent="0">
              <a:buNone/>
            </a:pPr>
            <a:r>
              <a:rPr lang="cs-CZ" b="1" i="1" dirty="0"/>
              <a:t>Náklady</a:t>
            </a:r>
            <a:endParaRPr lang="cs-CZ" dirty="0"/>
          </a:p>
          <a:p>
            <a:pPr marL="0" indent="0">
              <a:buNone/>
            </a:pPr>
            <a:r>
              <a:rPr lang="cs-CZ" dirty="0"/>
              <a:t>Peněžní vyjádření hodnoty všech spotřebovaných vstupů při výrobě produktů/služeb. </a:t>
            </a:r>
          </a:p>
          <a:p>
            <a:pPr marL="0" indent="0">
              <a:buNone/>
            </a:pPr>
            <a:r>
              <a:rPr lang="cs-CZ" b="1" i="1" dirty="0"/>
              <a:t>Výnosy</a:t>
            </a:r>
            <a:endParaRPr lang="cs-CZ" dirty="0"/>
          </a:p>
          <a:p>
            <a:pPr marL="0" indent="0">
              <a:buNone/>
            </a:pPr>
            <a:r>
              <a:rPr lang="cs-CZ" dirty="0"/>
              <a:t>Peněžní prostředky, které podnik získá ze svého podnikání prodejem zboží/služeb za určité období.</a:t>
            </a:r>
          </a:p>
          <a:p>
            <a:pPr marL="0" indent="0">
              <a:buNone/>
            </a:pPr>
            <a:r>
              <a:rPr lang="cs-CZ" b="1" i="1" dirty="0"/>
              <a:t>Zisk</a:t>
            </a:r>
            <a:endParaRPr lang="cs-CZ" dirty="0"/>
          </a:p>
          <a:p>
            <a:pPr marL="0" indent="0">
              <a:buNone/>
            </a:pPr>
            <a:r>
              <a:rPr lang="cs-CZ" dirty="0"/>
              <a:t>Kladný rozdíl mezi výnosy a náklady. </a:t>
            </a:r>
          </a:p>
          <a:p>
            <a:pPr marL="0" indent="0">
              <a:buNone/>
            </a:pPr>
            <a:r>
              <a:rPr lang="cs-CZ" b="1" i="1" dirty="0"/>
              <a:t>Ztráta</a:t>
            </a:r>
            <a:endParaRPr lang="cs-CZ" dirty="0"/>
          </a:p>
          <a:p>
            <a:pPr marL="0" indent="0">
              <a:buNone/>
            </a:pPr>
            <a:r>
              <a:rPr lang="cs-CZ" dirty="0"/>
              <a:t>Záporný rozdíl mezi výnosy a náklady. </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874634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08551"/>
            <a:ext cx="8229600" cy="4171950"/>
          </a:xfrm>
        </p:spPr>
        <p:txBody>
          <a:bodyPr>
            <a:normAutofit fontScale="77500" lnSpcReduction="20000"/>
          </a:bodyPr>
          <a:lstStyle/>
          <a:p>
            <a:pPr marL="0" indent="0">
              <a:buNone/>
            </a:pPr>
            <a:r>
              <a:rPr lang="cs-CZ" b="1" i="1" dirty="0"/>
              <a:t>Peněžní tok (cash </a:t>
            </a:r>
            <a:r>
              <a:rPr lang="cs-CZ" b="1" i="1" dirty="0" err="1"/>
              <a:t>flow</a:t>
            </a:r>
            <a:r>
              <a:rPr lang="cs-CZ" b="1" i="1" dirty="0"/>
              <a:t>)</a:t>
            </a:r>
            <a:endParaRPr lang="cs-CZ" dirty="0"/>
          </a:p>
          <a:p>
            <a:pPr marL="0" indent="0">
              <a:buNone/>
            </a:pPr>
            <a:r>
              <a:rPr lang="cs-CZ" dirty="0"/>
              <a:t>Rozdíl mezi příjmy a výdaji peněžních prostředků za sledované období – tok hotovosti. Obsahuje skutečné hotovostní toky.</a:t>
            </a:r>
          </a:p>
          <a:p>
            <a:pPr marL="0" indent="0">
              <a:buNone/>
            </a:pPr>
            <a:r>
              <a:rPr lang="cs-CZ" b="1" i="1" dirty="0"/>
              <a:t>Vlastní zdroje financování</a:t>
            </a:r>
            <a:endParaRPr lang="cs-CZ" dirty="0"/>
          </a:p>
          <a:p>
            <a:pPr marL="0" indent="0">
              <a:buNone/>
            </a:pPr>
            <a:r>
              <a:rPr lang="cs-CZ" dirty="0"/>
              <a:t>Všechny zdroje, jejichž vlastníkem je podnikatelský subjekt – počáteční vklady vlastníků, výnosy z </a:t>
            </a:r>
            <a:r>
              <a:rPr lang="cs-CZ" dirty="0" smtClean="0"/>
              <a:t>prodeje - pohledávky, </a:t>
            </a:r>
            <a:r>
              <a:rPr lang="cs-CZ" dirty="0"/>
              <a:t>zisk a další.</a:t>
            </a:r>
          </a:p>
          <a:p>
            <a:pPr marL="0" indent="0">
              <a:buNone/>
            </a:pPr>
            <a:r>
              <a:rPr lang="cs-CZ" b="1" i="1" dirty="0"/>
              <a:t>Cizí zdroje financování</a:t>
            </a:r>
            <a:endParaRPr lang="cs-CZ" dirty="0"/>
          </a:p>
          <a:p>
            <a:pPr marL="0" indent="0">
              <a:buNone/>
            </a:pPr>
            <a:r>
              <a:rPr lang="cs-CZ" dirty="0"/>
              <a:t>Všechny zdroje, které nejsou zdrojem vlastním, jsou zapůjčeny a podnik je bude muset vrátit – rezervy, bankovní úvěry, krátkodobé i dlouhodobí závazky.</a:t>
            </a:r>
          </a:p>
          <a:p>
            <a:pPr marL="0" indent="0">
              <a:buNone/>
            </a:pPr>
            <a:endParaRPr lang="cs-CZ" dirty="0"/>
          </a:p>
        </p:txBody>
      </p:sp>
      <p:sp>
        <p:nvSpPr>
          <p:cNvPr id="5" name="Obdélník 4"/>
          <p:cNvSpPr/>
          <p:nvPr/>
        </p:nvSpPr>
        <p:spPr>
          <a:xfrm>
            <a:off x="197768" y="6608385"/>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453375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768" y="1196752"/>
            <a:ext cx="8748464" cy="1143000"/>
          </a:xfrm>
        </p:spPr>
        <p:txBody>
          <a:bodyPr>
            <a:normAutofit fontScale="90000"/>
          </a:bodyPr>
          <a:lstStyle/>
          <a:p>
            <a:r>
              <a:rPr lang="cs-CZ" dirty="0"/>
              <a:t>2. Ekonomické procesy uvnitř společnosti</a:t>
            </a:r>
          </a:p>
        </p:txBody>
      </p:sp>
      <p:sp>
        <p:nvSpPr>
          <p:cNvPr id="3" name="Zástupný symbol pro obsah 2"/>
          <p:cNvSpPr>
            <a:spLocks noGrp="1"/>
          </p:cNvSpPr>
          <p:nvPr>
            <p:ph sz="half" idx="1"/>
          </p:nvPr>
        </p:nvSpPr>
        <p:spPr>
          <a:xfrm>
            <a:off x="457200" y="1600200"/>
            <a:ext cx="4618856" cy="4525963"/>
          </a:xfrm>
        </p:spPr>
        <p:txBody>
          <a:bodyPr>
            <a:normAutofit lnSpcReduction="10000"/>
          </a:bodyPr>
          <a:lstStyle/>
          <a:p>
            <a:pPr marL="0" indent="0">
              <a:buNone/>
            </a:pPr>
            <a:endParaRPr lang="cs-CZ" sz="2800" b="1" dirty="0" smtClean="0"/>
          </a:p>
          <a:p>
            <a:pPr marL="0" indent="0">
              <a:buNone/>
            </a:pPr>
            <a:endParaRPr lang="cs-CZ" sz="2800" b="1" dirty="0" smtClean="0"/>
          </a:p>
          <a:p>
            <a:pPr marL="0" indent="0">
              <a:buNone/>
            </a:pPr>
            <a:r>
              <a:rPr lang="cs-CZ" sz="2800" b="1" dirty="0" smtClean="0"/>
              <a:t>Různá odvětví hospodářství:</a:t>
            </a:r>
          </a:p>
          <a:p>
            <a:pPr marL="0" indent="0">
              <a:spcBef>
                <a:spcPts val="0"/>
              </a:spcBef>
              <a:spcAft>
                <a:spcPts val="1800"/>
              </a:spcAft>
              <a:buNone/>
              <a:defRPr/>
            </a:pPr>
            <a:r>
              <a:rPr lang="cs-CZ" altLang="cs-CZ" dirty="0" smtClean="0"/>
              <a:t>Výrobní podniky </a:t>
            </a:r>
          </a:p>
          <a:p>
            <a:pPr>
              <a:spcBef>
                <a:spcPts val="0"/>
              </a:spcBef>
              <a:spcAft>
                <a:spcPts val="1800"/>
              </a:spcAft>
              <a:defRPr/>
            </a:pPr>
            <a:r>
              <a:rPr lang="cs-CZ" altLang="cs-CZ" dirty="0" smtClean="0"/>
              <a:t>Strojírenské</a:t>
            </a:r>
          </a:p>
          <a:p>
            <a:pPr>
              <a:spcBef>
                <a:spcPts val="0"/>
              </a:spcBef>
              <a:spcAft>
                <a:spcPts val="1800"/>
              </a:spcAft>
              <a:defRPr/>
            </a:pPr>
            <a:r>
              <a:rPr lang="cs-CZ" altLang="cs-CZ" dirty="0" smtClean="0"/>
              <a:t>Elektrotechnické</a:t>
            </a:r>
          </a:p>
          <a:p>
            <a:pPr>
              <a:spcBef>
                <a:spcPts val="0"/>
              </a:spcBef>
              <a:spcAft>
                <a:spcPts val="1800"/>
              </a:spcAft>
              <a:defRPr/>
            </a:pPr>
            <a:r>
              <a:rPr lang="cs-CZ" altLang="cs-CZ" dirty="0" smtClean="0"/>
              <a:t>Chemické</a:t>
            </a:r>
          </a:p>
          <a:p>
            <a:pPr marL="0" indent="0">
              <a:buNone/>
            </a:pPr>
            <a:endParaRPr lang="cs-CZ" dirty="0"/>
          </a:p>
        </p:txBody>
      </p:sp>
      <p:sp>
        <p:nvSpPr>
          <p:cNvPr id="10" name="Zástupný symbol pro obsah 9"/>
          <p:cNvSpPr>
            <a:spLocks noGrp="1"/>
          </p:cNvSpPr>
          <p:nvPr>
            <p:ph sz="half" idx="2"/>
          </p:nvPr>
        </p:nvSpPr>
        <p:spPr/>
        <p:txBody>
          <a:bodyPr>
            <a:normAutofit lnSpcReduction="10000"/>
          </a:bodyPr>
          <a:lstStyle/>
          <a:p>
            <a:pPr>
              <a:spcBef>
                <a:spcPts val="0"/>
              </a:spcBef>
              <a:spcAft>
                <a:spcPts val="1800"/>
              </a:spcAft>
              <a:defRPr/>
            </a:pPr>
            <a:endParaRPr lang="cs-CZ" altLang="cs-CZ" dirty="0" smtClean="0"/>
          </a:p>
          <a:p>
            <a:pPr>
              <a:spcBef>
                <a:spcPts val="0"/>
              </a:spcBef>
              <a:spcAft>
                <a:spcPts val="1800"/>
              </a:spcAft>
              <a:defRPr/>
            </a:pPr>
            <a:endParaRPr lang="cs-CZ" altLang="cs-CZ" dirty="0"/>
          </a:p>
          <a:p>
            <a:pPr>
              <a:spcBef>
                <a:spcPts val="0"/>
              </a:spcBef>
              <a:spcAft>
                <a:spcPts val="1800"/>
              </a:spcAft>
              <a:defRPr/>
            </a:pPr>
            <a:endParaRPr lang="cs-CZ" altLang="cs-CZ" dirty="0" smtClean="0"/>
          </a:p>
          <a:p>
            <a:pPr>
              <a:spcBef>
                <a:spcPts val="0"/>
              </a:spcBef>
              <a:spcAft>
                <a:spcPts val="1800"/>
              </a:spcAft>
              <a:defRPr/>
            </a:pPr>
            <a:r>
              <a:rPr lang="cs-CZ" altLang="cs-CZ" dirty="0" smtClean="0"/>
              <a:t>Spotřební</a:t>
            </a:r>
            <a:endParaRPr lang="cs-CZ" altLang="cs-CZ" dirty="0"/>
          </a:p>
          <a:p>
            <a:pPr>
              <a:spcBef>
                <a:spcPts val="0"/>
              </a:spcBef>
              <a:spcAft>
                <a:spcPts val="1800"/>
              </a:spcAft>
              <a:defRPr/>
            </a:pPr>
            <a:r>
              <a:rPr lang="cs-CZ" altLang="cs-CZ" dirty="0"/>
              <a:t>Stavební</a:t>
            </a:r>
          </a:p>
          <a:p>
            <a:pPr>
              <a:spcBef>
                <a:spcPts val="0"/>
              </a:spcBef>
              <a:spcAft>
                <a:spcPts val="1800"/>
              </a:spcAft>
              <a:defRPr/>
            </a:pPr>
            <a:r>
              <a:rPr lang="cs-CZ" altLang="cs-CZ" dirty="0"/>
              <a:t>Potravinářské</a:t>
            </a:r>
          </a:p>
          <a:p>
            <a:pPr>
              <a:spcBef>
                <a:spcPts val="0"/>
              </a:spcBef>
              <a:spcAft>
                <a:spcPts val="1800"/>
              </a:spcAft>
              <a:defRPr/>
            </a:pPr>
            <a:r>
              <a:rPr lang="cs-CZ" altLang="cs-CZ" dirty="0"/>
              <a:t>Zemědělské</a:t>
            </a:r>
          </a:p>
          <a:p>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e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3805130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6792"/>
            <a:ext cx="8229600" cy="1143000"/>
          </a:xfrm>
        </p:spPr>
        <p:txBody>
          <a:bodyPr>
            <a:normAutofit fontScale="90000"/>
          </a:bodyPr>
          <a:lstStyle/>
          <a:p>
            <a:r>
              <a:rPr lang="cs-CZ" dirty="0"/>
              <a:t>2. Ekonomické procesy uvnitř společnosti</a:t>
            </a:r>
          </a:p>
        </p:txBody>
      </p:sp>
      <p:sp>
        <p:nvSpPr>
          <p:cNvPr id="3" name="Zástupný symbol pro obsah 2"/>
          <p:cNvSpPr>
            <a:spLocks noGrp="1"/>
          </p:cNvSpPr>
          <p:nvPr>
            <p:ph idx="1"/>
          </p:nvPr>
        </p:nvSpPr>
        <p:spPr>
          <a:xfrm>
            <a:off x="457200" y="2852936"/>
            <a:ext cx="8229600" cy="4525963"/>
          </a:xfrm>
        </p:spPr>
        <p:txBody>
          <a:bodyPr/>
          <a:lstStyle/>
          <a:p>
            <a:pPr marL="0" indent="0">
              <a:spcBef>
                <a:spcPts val="0"/>
              </a:spcBef>
              <a:spcAft>
                <a:spcPts val="1800"/>
              </a:spcAft>
              <a:buNone/>
              <a:defRPr/>
            </a:pPr>
            <a:r>
              <a:rPr lang="cs-CZ" altLang="cs-CZ" dirty="0"/>
              <a:t>Distribuční společnosti</a:t>
            </a:r>
          </a:p>
          <a:p>
            <a:pPr marL="0" indent="0">
              <a:spcBef>
                <a:spcPts val="0"/>
              </a:spcBef>
              <a:spcAft>
                <a:spcPts val="1800"/>
              </a:spcAft>
              <a:buNone/>
              <a:defRPr/>
            </a:pPr>
            <a:r>
              <a:rPr lang="cs-CZ" altLang="cs-CZ" dirty="0"/>
              <a:t>Obchodní podniky</a:t>
            </a:r>
          </a:p>
          <a:p>
            <a:pPr marL="0" indent="0">
              <a:spcBef>
                <a:spcPts val="0"/>
              </a:spcBef>
              <a:spcAft>
                <a:spcPts val="1800"/>
              </a:spcAft>
              <a:buNone/>
              <a:defRPr/>
            </a:pPr>
            <a:r>
              <a:rPr lang="cs-CZ" altLang="cs-CZ" dirty="0"/>
              <a:t>Finanční společnosti</a:t>
            </a:r>
          </a:p>
          <a:p>
            <a:pPr marL="0" indent="0">
              <a:spcBef>
                <a:spcPts val="0"/>
              </a:spcBef>
              <a:spcAft>
                <a:spcPts val="1800"/>
              </a:spcAft>
              <a:buNone/>
              <a:defRPr/>
            </a:pPr>
            <a:r>
              <a:rPr lang="cs-CZ" altLang="cs-CZ" dirty="0"/>
              <a:t>Ostatní společnosti</a:t>
            </a:r>
          </a:p>
          <a:p>
            <a:pPr marL="0" indent="0">
              <a:buNone/>
            </a:pPr>
            <a:endParaRPr lang="cs-CZ" dirty="0"/>
          </a:p>
        </p:txBody>
      </p:sp>
      <p:sp>
        <p:nvSpPr>
          <p:cNvPr id="5" name="Obdélník 4"/>
          <p:cNvSpPr/>
          <p:nvPr/>
        </p:nvSpPr>
        <p:spPr>
          <a:xfrm>
            <a:off x="197768" y="6581001"/>
            <a:ext cx="8748464" cy="276999"/>
          </a:xfrm>
          <a:prstGeom prst="rect">
            <a:avLst/>
          </a:prstGeom>
        </p:spPr>
        <p:txBody>
          <a:bodyPr wrap="square">
            <a:spAutoFit/>
          </a:bodyPr>
          <a:lstStyle/>
          <a:p>
            <a:r>
              <a:rPr lang="cs-CZ" sz="1200" b="1" dirty="0">
                <a:solidFill>
                  <a:srgbClr val="7030A0"/>
                </a:solidFill>
              </a:rPr>
              <a:t>AC Education s.r.o. | Poděbradská 206/57, 198 00 Praha 9 – Hloubětín |   </a:t>
            </a:r>
            <a:r>
              <a:rPr lang="cs-CZ" sz="1200" b="1" u="sng" dirty="0">
                <a:solidFill>
                  <a:srgbClr val="7030A0"/>
                </a:solidFill>
                <a:hlinkClick r:id="rId2"/>
              </a:rPr>
              <a:t>info@aceducation.cz</a:t>
            </a:r>
            <a:r>
              <a:rPr lang="cs-CZ" sz="1200" b="1" dirty="0">
                <a:solidFill>
                  <a:srgbClr val="7030A0"/>
                </a:solidFill>
              </a:rPr>
              <a:t>  |  IČ: 27971601  | DIČ: CZ27971601</a:t>
            </a:r>
            <a:endParaRPr lang="cs-CZ" sz="1200" dirty="0">
              <a:solidFill>
                <a:srgbClr val="7030A0"/>
              </a:solidFill>
            </a:endParaRPr>
          </a:p>
        </p:txBody>
      </p:sp>
      <p:grpSp>
        <p:nvGrpSpPr>
          <p:cNvPr id="6" name="Skupina 5"/>
          <p:cNvGrpSpPr/>
          <p:nvPr/>
        </p:nvGrpSpPr>
        <p:grpSpPr>
          <a:xfrm>
            <a:off x="6863890" y="5855028"/>
            <a:ext cx="1584176" cy="725973"/>
            <a:chOff x="0" y="-27511"/>
            <a:chExt cx="1627454" cy="784063"/>
          </a:xfrm>
        </p:grpSpPr>
        <p:pic>
          <p:nvPicPr>
            <p:cNvPr id="7" name="Obrázek 6" descr="66ca8ebe0673c9fd9cbf86d7c774f581-abstract-design-background-vec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60704" cy="672998"/>
            </a:xfrm>
            <a:prstGeom prst="rect">
              <a:avLst/>
            </a:prstGeom>
            <a:noFill/>
            <a:ln>
              <a:noFill/>
            </a:ln>
          </p:spPr>
        </p:pic>
        <p:sp>
          <p:nvSpPr>
            <p:cNvPr id="8" name="Textové pole 2"/>
            <p:cNvSpPr txBox="1">
              <a:spLocks noChangeArrowheads="1"/>
            </p:cNvSpPr>
            <p:nvPr/>
          </p:nvSpPr>
          <p:spPr bwMode="auto">
            <a:xfrm>
              <a:off x="649851" y="-27511"/>
              <a:ext cx="977603" cy="784063"/>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cs-CZ" sz="1000" b="1" dirty="0">
                  <a:solidFill>
                    <a:srgbClr val="7030A0"/>
                  </a:solidFill>
                  <a:effectLst/>
                  <a:latin typeface="Calibri"/>
                  <a:ea typeface="Calibri"/>
                  <a:cs typeface="Times New Roman"/>
                </a:rPr>
                <a:t>Všechno</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v mém životě</a:t>
              </a:r>
              <a:endParaRPr lang="cs-CZ" sz="1000" dirty="0">
                <a:effectLst/>
                <a:latin typeface="Calibri"/>
                <a:ea typeface="Calibri"/>
                <a:cs typeface="Times New Roman"/>
              </a:endParaRPr>
            </a:p>
            <a:p>
              <a:pPr>
                <a:lnSpc>
                  <a:spcPct val="115000"/>
                </a:lnSpc>
                <a:spcAft>
                  <a:spcPts val="0"/>
                </a:spcAft>
              </a:pPr>
              <a:r>
                <a:rPr lang="cs-CZ" sz="1000" b="1" dirty="0">
                  <a:solidFill>
                    <a:srgbClr val="7030A0"/>
                  </a:solidFill>
                  <a:effectLst/>
                  <a:latin typeface="Calibri"/>
                  <a:ea typeface="Calibri"/>
                  <a:cs typeface="Times New Roman"/>
                </a:rPr>
                <a:t> souvisí</a:t>
              </a:r>
              <a:endParaRPr lang="cs-CZ" sz="1000" dirty="0">
                <a:effectLst/>
                <a:latin typeface="Calibri"/>
                <a:ea typeface="Calibri"/>
                <a:cs typeface="Times New Roman"/>
              </a:endParaRPr>
            </a:p>
            <a:p>
              <a:pPr>
                <a:lnSpc>
                  <a:spcPct val="115000"/>
                </a:lnSpc>
                <a:spcAft>
                  <a:spcPts val="1000"/>
                </a:spcAft>
              </a:pPr>
              <a:r>
                <a:rPr lang="cs-CZ" sz="800" b="1" dirty="0">
                  <a:solidFill>
                    <a:srgbClr val="7030A0"/>
                  </a:solidFill>
                  <a:effectLst/>
                  <a:latin typeface="Calibri"/>
                  <a:ea typeface="Calibri"/>
                  <a:cs typeface="Times New Roman"/>
                </a:rPr>
                <a:t> </a:t>
              </a:r>
              <a:endParaRPr lang="cs-CZ" sz="1100" dirty="0">
                <a:effectLst/>
                <a:latin typeface="Calibri"/>
                <a:ea typeface="Calibri"/>
                <a:cs typeface="Times New Roman"/>
              </a:endParaRPr>
            </a:p>
          </p:txBody>
        </p:sp>
      </p:grpSp>
      <p:pic>
        <p:nvPicPr>
          <p:cNvPr id="9" name="Picture 2" descr="ACE_logo_svet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5943387"/>
            <a:ext cx="132091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2697" y="58183"/>
            <a:ext cx="5398606" cy="1320901"/>
          </a:xfrm>
          <a:prstGeom prst="rect">
            <a:avLst/>
          </a:prstGeom>
        </p:spPr>
      </p:pic>
    </p:spTree>
    <p:extLst>
      <p:ext uri="{BB962C8B-B14F-4D97-AF65-F5344CB8AC3E}">
        <p14:creationId xmlns:p14="http://schemas.microsoft.com/office/powerpoint/2010/main" val="2067384188"/>
      </p:ext>
    </p:extLst>
  </p:cSld>
  <p:clrMapOvr>
    <a:masterClrMapping/>
  </p:clrMapOvr>
</p:sld>
</file>

<file path=ppt/theme/theme1.xml><?xml version="1.0" encoding="utf-8"?>
<a:theme xmlns:a="http://schemas.openxmlformats.org/drawingml/2006/main" name="Motiv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Motiv1</Template>
  <TotalTime>222</TotalTime>
  <Words>3153</Words>
  <Application>Microsoft Office PowerPoint</Application>
  <PresentationFormat>Předvádění na obrazovce (4:3)</PresentationFormat>
  <Paragraphs>577</Paragraphs>
  <Slides>52</Slides>
  <Notes>6</Notes>
  <HiddenSlides>0</HiddenSlides>
  <MMClips>0</MMClips>
  <ScaleCrop>false</ScaleCrop>
  <HeadingPairs>
    <vt:vector size="6" baseType="variant">
      <vt:variant>
        <vt:lpstr>Motiv</vt:lpstr>
      </vt:variant>
      <vt:variant>
        <vt:i4>4</vt:i4>
      </vt:variant>
      <vt:variant>
        <vt:lpstr>Vložené servery OLE</vt:lpstr>
      </vt:variant>
      <vt:variant>
        <vt:i4>2</vt:i4>
      </vt:variant>
      <vt:variant>
        <vt:lpstr>Nadpisy snímků</vt:lpstr>
      </vt:variant>
      <vt:variant>
        <vt:i4>52</vt:i4>
      </vt:variant>
    </vt:vector>
  </HeadingPairs>
  <TitlesOfParts>
    <vt:vector size="58" baseType="lpstr">
      <vt:lpstr>Motiv1</vt:lpstr>
      <vt:lpstr>Motiv systému Office</vt:lpstr>
      <vt:lpstr>1_Motiv systému Office</vt:lpstr>
      <vt:lpstr>2_Motiv systému Office</vt:lpstr>
      <vt:lpstr>List</vt:lpstr>
      <vt:lpstr>Editor rovnic 3.0</vt:lpstr>
      <vt:lpstr>Prezentace aplikace PowerPoint</vt:lpstr>
      <vt:lpstr>Ekonomika</vt:lpstr>
      <vt:lpstr>Obsah přednášky</vt:lpstr>
      <vt:lpstr>1. Základní ekonomické pojmy</vt:lpstr>
      <vt:lpstr>1. Základní ekonomické pojmy</vt:lpstr>
      <vt:lpstr>Prezentace aplikace PowerPoint</vt:lpstr>
      <vt:lpstr>Prezentace aplikace PowerPoint</vt:lpstr>
      <vt:lpstr>2. Ekonomické procesy uvnitř společnosti</vt:lpstr>
      <vt:lpstr>2. Ekonomické procesy uvnitř společnosti</vt:lpstr>
      <vt:lpstr>2. Ekonomické procesy uvnitř společnosti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Hlavní uživatelé finanční analýzy</vt:lpstr>
      <vt:lpstr>Pravidla financování</vt:lpstr>
      <vt:lpstr>3. Náklady x výnosy x zisk</vt:lpstr>
      <vt:lpstr>3. Náklady x výnosy x zisk</vt:lpstr>
      <vt:lpstr>3. Náklady x výnosy x zisk</vt:lpstr>
      <vt:lpstr>3. Náklady x výnosy x zisk</vt:lpstr>
      <vt:lpstr>3. Náklady x výnosy x zisk</vt:lpstr>
      <vt:lpstr>3. Náklady x výnosy x zisk</vt:lpstr>
      <vt:lpstr>3. Náklady x výnosy x zisk</vt:lpstr>
      <vt:lpstr>Možnosti zvyšování Cash Flow</vt:lpstr>
      <vt:lpstr>Možnosti zvyšování Cash Flow</vt:lpstr>
      <vt:lpstr>3. Náklady x výnosy x zisk</vt:lpstr>
      <vt:lpstr>Prezentace aplikace PowerPoint</vt:lpstr>
      <vt:lpstr>ROZVAHA</vt:lpstr>
      <vt:lpstr>3. Náklady x výnosy x zisk</vt:lpstr>
      <vt:lpstr>3. Náklady x výnosy x zisk</vt:lpstr>
      <vt:lpstr>Prezentace aplikace PowerPoint</vt:lpstr>
      <vt:lpstr>Prezentace aplikace PowerPoint</vt:lpstr>
      <vt:lpstr>Prezentace aplikace PowerPoint</vt:lpstr>
      <vt:lpstr>3. Náklady x výnosy x zisk</vt:lpstr>
      <vt:lpstr>3. Náklady x výnosy x zisk</vt:lpstr>
      <vt:lpstr>Prezentace aplikace PowerPoint</vt:lpstr>
      <vt:lpstr>4. Finanční toky podniku a jejich řízení</vt:lpstr>
      <vt:lpstr>4. Finanční toky podniku a jejich řízení</vt:lpstr>
      <vt:lpstr>4. Finanční toky podniku a jejich řízení</vt:lpstr>
      <vt:lpstr>4. Finanční toky podniku a jejich řízení</vt:lpstr>
      <vt:lpstr>Pojem efektivnosti</vt:lpstr>
      <vt:lpstr>Pojem efektivnosti</vt:lpstr>
      <vt:lpstr>4. Finanční toky podniku a jejich řízení</vt:lpstr>
      <vt:lpstr>5. Povinnosti podnikatele vůči státu</vt:lpstr>
      <vt:lpstr>5. Povinnosti podnikatele vůči státu</vt:lpstr>
      <vt:lpstr>5. Povinnosti podnikatele vůči státu</vt:lpstr>
      <vt:lpstr>Prezentace aplikace PowerPoint</vt:lpstr>
      <vt:lpstr>Prezentace aplikace PowerPoint</vt:lpstr>
      <vt:lpstr>Prezentace aplikace PowerPoint</vt:lpstr>
      <vt:lpstr>Děkuji za pozornost !</vt:lpstr>
    </vt:vector>
  </TitlesOfParts>
  <Company>Univerzita Pardubice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projektu: Všechno v mém životě souvisí (MINIPODNIKY) Registrační číslo: CZ.1.07/1.1.00/54.0041</dc:title>
  <dc:creator>spravce</dc:creator>
  <cp:lastModifiedBy>spravce</cp:lastModifiedBy>
  <cp:revision>25</cp:revision>
  <dcterms:created xsi:type="dcterms:W3CDTF">2014-11-01T18:04:01Z</dcterms:created>
  <dcterms:modified xsi:type="dcterms:W3CDTF">2014-11-05T20:51:44Z</dcterms:modified>
</cp:coreProperties>
</file>