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81" r:id="rId3"/>
    <p:sldId id="292" r:id="rId4"/>
    <p:sldId id="282" r:id="rId5"/>
    <p:sldId id="295" r:id="rId6"/>
    <p:sldId id="283" r:id="rId7"/>
    <p:sldId id="259" r:id="rId8"/>
    <p:sldId id="296" r:id="rId9"/>
    <p:sldId id="297" r:id="rId10"/>
    <p:sldId id="286" r:id="rId11"/>
    <p:sldId id="287" r:id="rId12"/>
    <p:sldId id="288" r:id="rId13"/>
    <p:sldId id="289" r:id="rId14"/>
    <p:sldId id="290" r:id="rId15"/>
    <p:sldId id="291" r:id="rId16"/>
    <p:sldId id="270" r:id="rId17"/>
    <p:sldId id="273" r:id="rId18"/>
    <p:sldId id="280" r:id="rId19"/>
    <p:sldId id="284" r:id="rId20"/>
    <p:sldId id="285" r:id="rId21"/>
    <p:sldId id="293" r:id="rId22"/>
    <p:sldId id="294" r:id="rId23"/>
    <p:sldId id="266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C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64" autoAdjust="0"/>
  </p:normalViewPr>
  <p:slideViewPr>
    <p:cSldViewPr>
      <p:cViewPr>
        <p:scale>
          <a:sx n="60" d="100"/>
          <a:sy n="60" d="100"/>
        </p:scale>
        <p:origin x="-162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8D5B5-AA7A-4267-9351-D758ABC9F93B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D6E83-F6D4-4347-A918-2DB7BBB254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24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19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19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19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197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197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197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197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197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197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197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19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197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197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197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197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19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19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19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19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19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19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19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D6E83-F6D4-4347-A918-2DB7BBB2548E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19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69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78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10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95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50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455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99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39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804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69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EF70-AB20-49F8-AE2A-60DD5592F646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9005-31FA-4FB3-A6BB-DEE77C43E3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56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2EF70-AB20-49F8-AE2A-60DD5592F646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D9005-31FA-4FB3-A6BB-DEE77C43E3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77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mailto:info@aceducation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379084"/>
            <a:ext cx="9144000" cy="278340"/>
          </a:xfrm>
          <a:prstGeom prst="rect">
            <a:avLst/>
          </a:prstGeom>
          <a:gradFill rotWithShape="0">
            <a:gsLst>
              <a:gs pos="0">
                <a:srgbClr val="CC66FF"/>
              </a:gs>
              <a:gs pos="50000">
                <a:srgbClr val="7030A0"/>
              </a:gs>
              <a:gs pos="100000">
                <a:srgbClr val="CC66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8064A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3F315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51958" y="5496888"/>
            <a:ext cx="9195958" cy="254000"/>
          </a:xfrm>
          <a:prstGeom prst="rect">
            <a:avLst/>
          </a:prstGeom>
          <a:gradFill rotWithShape="0">
            <a:gsLst>
              <a:gs pos="0">
                <a:srgbClr val="CC66FF"/>
              </a:gs>
              <a:gs pos="50000">
                <a:srgbClr val="7030A0"/>
              </a:gs>
              <a:gs pos="100000">
                <a:srgbClr val="CC66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8064A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3F315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8" name="Picture 4" descr="66ca8ebe0673c9fd9cbf86d7c774f581-abstract-design-background-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212" y="1687534"/>
            <a:ext cx="5971699" cy="380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sp>
        <p:nvSpPr>
          <p:cNvPr id="7" name="Textové pole 2"/>
          <p:cNvSpPr txBox="1">
            <a:spLocks noChangeArrowheads="1"/>
          </p:cNvSpPr>
          <p:nvPr/>
        </p:nvSpPr>
        <p:spPr bwMode="auto">
          <a:xfrm>
            <a:off x="4355974" y="1687534"/>
            <a:ext cx="4755179" cy="380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b="1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Název projektu: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800" b="1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Všechno v mém životě souvisí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altLang="cs-CZ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3600" b="1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„MINIPODNIKY“</a:t>
            </a:r>
            <a:endParaRPr lang="cs-CZ" altLang="cs-CZ" b="1" dirty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b="1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Registrační  číslo: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CZ.1.07/1.1.00/54.0041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b="1" i="1" u="sng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PODNIKÁNÍ</a:t>
            </a:r>
            <a:endParaRPr lang="cs-CZ" sz="2800" b="1" i="1" u="sng" dirty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7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9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79512" y="1340768"/>
            <a:ext cx="698477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ANALÝZA TRHU: </a:t>
            </a:r>
            <a:r>
              <a:rPr lang="cs-CZ" sz="22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E9CBF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Je na trhu prostor pro náš záměr?</a:t>
            </a:r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cs-CZ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82382" y="1988840"/>
            <a:ext cx="8761618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800" b="1" i="1" dirty="0" smtClean="0"/>
              <a:t>  velikost trhu</a:t>
            </a:r>
            <a:r>
              <a:rPr lang="cs-CZ" sz="2800" dirty="0" smtClean="0"/>
              <a:t> </a:t>
            </a:r>
            <a:r>
              <a:rPr lang="cs-CZ" sz="2400" dirty="0" smtClean="0"/>
              <a:t>(kolik existuje firem s obdobným předmětem podnikání + analýza výsledků jejich podnikání)</a:t>
            </a:r>
          </a:p>
          <a:p>
            <a:pPr lvl="0">
              <a:spcAft>
                <a:spcPts val="300"/>
              </a:spcAft>
              <a:buFont typeface="Wingdings" pitchFamily="2" charset="2"/>
              <a:buChar char="§"/>
            </a:pPr>
            <a:r>
              <a:rPr lang="cs-CZ" sz="2800" b="1" i="1" dirty="0" smtClean="0"/>
              <a:t>  nasycenost trhu</a:t>
            </a:r>
            <a:endParaRPr lang="cs-CZ" sz="2800" dirty="0" smtClean="0"/>
          </a:p>
          <a:p>
            <a:pPr lvl="0"/>
            <a:r>
              <a:rPr lang="cs-CZ" sz="2800" i="1" dirty="0" smtClean="0"/>
              <a:t>-  přesycen</a:t>
            </a:r>
            <a:r>
              <a:rPr lang="cs-CZ" sz="2800" dirty="0" smtClean="0"/>
              <a:t> </a:t>
            </a:r>
            <a:r>
              <a:rPr lang="cs-CZ" sz="2400" dirty="0" smtClean="0"/>
              <a:t>(existuje spousta firem zabývajících se obdobným předmětem podnikání)</a:t>
            </a:r>
          </a:p>
          <a:p>
            <a:pPr lvl="0">
              <a:spcAft>
                <a:spcPts val="1200"/>
              </a:spcAft>
            </a:pPr>
            <a:r>
              <a:rPr lang="cs-CZ" sz="2800" i="1" dirty="0" smtClean="0"/>
              <a:t>-  nenasycen</a:t>
            </a:r>
            <a:r>
              <a:rPr lang="cs-CZ" sz="2800" dirty="0" smtClean="0"/>
              <a:t> </a:t>
            </a:r>
            <a:r>
              <a:rPr lang="cs-CZ" sz="2400" dirty="0" smtClean="0"/>
              <a:t>(stávající firmy nepokryjí celou poptávku), trh si vytvoříme</a:t>
            </a:r>
          </a:p>
          <a:p>
            <a:r>
              <a:rPr lang="cs-CZ" sz="2800" b="1" i="1" u="sng" dirty="0" smtClean="0">
                <a:solidFill>
                  <a:srgbClr val="FF0000"/>
                </a:solidFill>
              </a:rPr>
              <a:t>PŘÍLEŽITOST PRO VSTUP NA TRH</a:t>
            </a:r>
            <a:endParaRPr lang="cs-CZ" sz="2800" dirty="0" smtClean="0">
              <a:solidFill>
                <a:srgbClr val="FF0000"/>
              </a:solidFill>
            </a:endParaRPr>
          </a:p>
          <a:p>
            <a:endParaRPr lang="cs-CZ" sz="2400" dirty="0" smtClean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08568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79512" y="1340768"/>
            <a:ext cx="77768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ANALÝZA zákazníků: </a:t>
            </a:r>
            <a:r>
              <a:rPr lang="cs-CZ" sz="22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E9CBF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Na koho se budeme orientovat?</a:t>
            </a:r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cs-CZ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82382" y="1988840"/>
            <a:ext cx="8761618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800" b="1" i="1" dirty="0" smtClean="0"/>
              <a:t>  rozdělení zákazníků do skupin podle kritérií</a:t>
            </a:r>
            <a:r>
              <a:rPr lang="cs-CZ" sz="2800" dirty="0" smtClean="0"/>
              <a:t> </a:t>
            </a:r>
            <a:br>
              <a:rPr lang="cs-CZ" sz="2800" dirty="0" smtClean="0"/>
            </a:br>
            <a:r>
              <a:rPr lang="cs-CZ" sz="2800" dirty="0" smtClean="0"/>
              <a:t>    </a:t>
            </a:r>
            <a:r>
              <a:rPr lang="cs-CZ" sz="2400" dirty="0" smtClean="0"/>
              <a:t>(např. děti, dospělé osoby)</a:t>
            </a:r>
          </a:p>
          <a:p>
            <a:pPr lvl="0">
              <a:spcAft>
                <a:spcPts val="600"/>
              </a:spcAft>
              <a:buFontTx/>
              <a:buChar char="-"/>
            </a:pPr>
            <a:r>
              <a:rPr lang="cs-CZ" sz="2800" dirty="0" smtClean="0"/>
              <a:t>  zjištění velikosti skupin, </a:t>
            </a:r>
          </a:p>
          <a:p>
            <a:pPr lvl="0">
              <a:spcAft>
                <a:spcPts val="600"/>
              </a:spcAft>
              <a:buFontTx/>
              <a:buChar char="-"/>
            </a:pPr>
            <a:r>
              <a:rPr lang="cs-CZ" sz="2800" dirty="0" smtClean="0"/>
              <a:t>  zjištění jejich potřeb, </a:t>
            </a:r>
          </a:p>
          <a:p>
            <a:pPr lvl="0">
              <a:buFontTx/>
              <a:buChar char="-"/>
            </a:pPr>
            <a:r>
              <a:rPr lang="cs-CZ" sz="2800" dirty="0" smtClean="0"/>
              <a:t>  vhodný způsob oslovení.</a:t>
            </a:r>
          </a:p>
          <a:p>
            <a:endParaRPr lang="cs-CZ" sz="2400" dirty="0" smtClean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08568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79512" y="1340768"/>
            <a:ext cx="792088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ANALÝZA dodavatelů: </a:t>
            </a:r>
            <a:r>
              <a:rPr lang="cs-CZ" sz="22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E9CBF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 kým budeme spolupracovat?</a:t>
            </a:r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cs-CZ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82382" y="2060848"/>
            <a:ext cx="8761618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3200" b="1" i="1" dirty="0" smtClean="0"/>
              <a:t>  vytipování dodavatelů</a:t>
            </a:r>
            <a:r>
              <a:rPr lang="cs-CZ" sz="3200" dirty="0" smtClean="0"/>
              <a:t> </a:t>
            </a:r>
            <a:r>
              <a:rPr lang="cs-CZ" sz="2400" dirty="0" smtClean="0"/>
              <a:t>(materiálu, služeb apod.)</a:t>
            </a:r>
            <a:r>
              <a:rPr lang="cs-CZ" sz="3200" dirty="0" smtClean="0"/>
              <a:t>,</a:t>
            </a:r>
          </a:p>
          <a:p>
            <a:pPr lvl="0">
              <a:buFont typeface="Wingdings" pitchFamily="2" charset="2"/>
              <a:buChar char="§"/>
            </a:pPr>
            <a:r>
              <a:rPr lang="cs-CZ" sz="3200" dirty="0" smtClean="0"/>
              <a:t>  obchodní, dodací a platební podmínky    </a:t>
            </a:r>
          </a:p>
          <a:p>
            <a:pPr lvl="0">
              <a:spcAft>
                <a:spcPts val="600"/>
              </a:spcAft>
            </a:pPr>
            <a:r>
              <a:rPr lang="cs-CZ" sz="3200" dirty="0" smtClean="0"/>
              <a:t>    dodavatelů,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3200" dirty="0" smtClean="0"/>
              <a:t>  kvalita výrobků či služeb dodavatelů,</a:t>
            </a:r>
          </a:p>
          <a:p>
            <a:pPr lvl="0">
              <a:buFont typeface="Wingdings" pitchFamily="2" charset="2"/>
              <a:buChar char="§"/>
            </a:pPr>
            <a:r>
              <a:rPr lang="cs-CZ" sz="3200" dirty="0" smtClean="0"/>
              <a:t>  flexibilita dodavatelů.</a:t>
            </a:r>
          </a:p>
          <a:p>
            <a:endParaRPr lang="cs-CZ" sz="3200" dirty="0" smtClean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08568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79512" y="1340768"/>
            <a:ext cx="763284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ANALÝZA konkurence: </a:t>
            </a:r>
            <a:r>
              <a:rPr lang="cs-CZ" sz="22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E9CBF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 kým budeme „soupeřit“?</a:t>
            </a:r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cs-CZ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82382" y="2010519"/>
            <a:ext cx="8761618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i="1" u="sng" dirty="0" smtClean="0">
                <a:solidFill>
                  <a:srgbClr val="FF0000"/>
                </a:solidFill>
              </a:rPr>
              <a:t>DŮLEŽITÉ!</a:t>
            </a:r>
            <a:endParaRPr lang="cs-CZ" sz="3000" dirty="0" smtClean="0">
              <a:solidFill>
                <a:srgbClr val="FF0000"/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cs-CZ" sz="3000" dirty="0" smtClean="0"/>
              <a:t>  musíme dokonale znát svou konkurenci, abychom se </a:t>
            </a:r>
          </a:p>
          <a:p>
            <a:pPr lvl="0"/>
            <a:r>
              <a:rPr lang="cs-CZ" sz="3000" dirty="0" smtClean="0"/>
              <a:t>    jí mohli </a:t>
            </a:r>
            <a:r>
              <a:rPr lang="cs-CZ" sz="3000" b="1" i="1" dirty="0" smtClean="0"/>
              <a:t>vyrovnat nebo ji překonat</a:t>
            </a:r>
            <a:r>
              <a:rPr lang="cs-CZ" sz="3000" dirty="0" smtClean="0"/>
              <a:t>, konkurence má </a:t>
            </a:r>
          </a:p>
          <a:p>
            <a:pPr lvl="0"/>
            <a:r>
              <a:rPr lang="cs-CZ" sz="3000" dirty="0" smtClean="0"/>
              <a:t>    výhodu, byla na trhu dříve, zná trh, má již okruh   </a:t>
            </a:r>
          </a:p>
          <a:p>
            <a:pPr lvl="0">
              <a:spcAft>
                <a:spcPts val="600"/>
              </a:spcAft>
            </a:pPr>
            <a:r>
              <a:rPr lang="cs-CZ" sz="3000" dirty="0" smtClean="0"/>
              <a:t>    stálých zákazníků,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3000" dirty="0" smtClean="0"/>
              <a:t>  musíme zjistit, jak konkurence působí na zákazníky,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3000" dirty="0" smtClean="0"/>
              <a:t>  jaký podíl na trhu konkurence má,</a:t>
            </a:r>
          </a:p>
          <a:p>
            <a:pPr lvl="0">
              <a:buFont typeface="Wingdings" pitchFamily="2" charset="2"/>
              <a:buChar char="§"/>
            </a:pPr>
            <a:r>
              <a:rPr lang="cs-CZ" sz="3000" dirty="0" smtClean="0"/>
              <a:t>  slabá místa konkurence.</a:t>
            </a:r>
          </a:p>
          <a:p>
            <a:endParaRPr lang="cs-CZ" sz="3200" dirty="0" smtClean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08568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79512" y="1340768"/>
            <a:ext cx="896448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PRÁVNÍ FORMA PODNIKÁNÍ: </a:t>
            </a:r>
            <a:r>
              <a:rPr lang="cs-CZ" sz="22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E9CBF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Fyzická nebo právnická osoba?</a:t>
            </a:r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cs-CZ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82382" y="2060848"/>
            <a:ext cx="8761618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3200" b="1" i="1" dirty="0" smtClean="0"/>
              <a:t>Fyzická osoba</a:t>
            </a:r>
            <a:endParaRPr lang="cs-CZ" sz="3200" dirty="0" smtClean="0"/>
          </a:p>
          <a:p>
            <a:pPr lvl="0"/>
            <a:r>
              <a:rPr lang="cs-CZ" sz="3200" dirty="0" smtClean="0"/>
              <a:t>-  méně náročná,</a:t>
            </a:r>
          </a:p>
          <a:p>
            <a:pPr lvl="0">
              <a:spcAft>
                <a:spcPts val="1800"/>
              </a:spcAft>
            </a:pPr>
            <a:r>
              <a:rPr lang="cs-CZ" sz="3200" dirty="0" smtClean="0"/>
              <a:t>-  úzké portfolio zboží/služeb.</a:t>
            </a:r>
          </a:p>
          <a:p>
            <a:pPr>
              <a:spcAft>
                <a:spcPts val="600"/>
              </a:spcAft>
            </a:pPr>
            <a:r>
              <a:rPr lang="cs-CZ" sz="3200" b="1" i="1" dirty="0" smtClean="0"/>
              <a:t>Právnická osoba</a:t>
            </a:r>
            <a:endParaRPr lang="cs-CZ" sz="3200" dirty="0" smtClean="0"/>
          </a:p>
          <a:p>
            <a:pPr lvl="0"/>
            <a:r>
              <a:rPr lang="cs-CZ" sz="3200" dirty="0" smtClean="0"/>
              <a:t>-  náročnější,</a:t>
            </a:r>
          </a:p>
          <a:p>
            <a:pPr lvl="0"/>
            <a:r>
              <a:rPr lang="cs-CZ" sz="3200" dirty="0" smtClean="0"/>
              <a:t>-  širší portfolio zboží/služeb.</a:t>
            </a:r>
          </a:p>
          <a:p>
            <a:endParaRPr lang="cs-CZ" sz="3200" dirty="0" smtClean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08568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1340768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Analýza finančních potřeb: </a:t>
            </a:r>
            <a:r>
              <a:rPr lang="cs-CZ" sz="22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E9CBF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Kolik peněz je potřeba na rozjezd?</a:t>
            </a:r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cs-CZ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82382" y="2060848"/>
            <a:ext cx="8761618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§"/>
            </a:pPr>
            <a:r>
              <a:rPr lang="cs-CZ" sz="2800" dirty="0" smtClean="0"/>
              <a:t>  reálný odhad počátečních nákladů + překonání období, </a:t>
            </a:r>
          </a:p>
          <a:p>
            <a:pPr lvl="0">
              <a:spcAft>
                <a:spcPts val="600"/>
              </a:spcAft>
            </a:pPr>
            <a:r>
              <a:rPr lang="cs-CZ" sz="2800" dirty="0" smtClean="0"/>
              <a:t>    než obdržíme první prostředky ze svého podnikání,</a:t>
            </a:r>
          </a:p>
          <a:p>
            <a:pPr lvl="0">
              <a:buFont typeface="Wingdings" pitchFamily="2" charset="2"/>
              <a:buChar char="§"/>
            </a:pPr>
            <a:r>
              <a:rPr lang="cs-CZ" sz="2800" dirty="0" smtClean="0"/>
              <a:t>  cash </a:t>
            </a:r>
            <a:r>
              <a:rPr lang="cs-CZ" sz="2800" dirty="0" err="1" smtClean="0"/>
              <a:t>flow</a:t>
            </a:r>
            <a:r>
              <a:rPr lang="cs-CZ" sz="2800" dirty="0" smtClean="0"/>
              <a:t> (kdy a kolik finančních prostředků vydáme a </a:t>
            </a:r>
          </a:p>
          <a:p>
            <a:pPr lvl="0">
              <a:spcAft>
                <a:spcPts val="1200"/>
              </a:spcAft>
            </a:pPr>
            <a:r>
              <a:rPr lang="cs-CZ" sz="2800" dirty="0" smtClean="0"/>
              <a:t>    naopak obdržíme).</a:t>
            </a:r>
          </a:p>
          <a:p>
            <a:r>
              <a:rPr lang="cs-CZ" sz="2800" b="1" i="1" u="sng" dirty="0" smtClean="0"/>
              <a:t>UKÁŽE NÁM, KOLIK FINANČNÍCH PROSTŘEDKŮ BUDEME POTŘEBOVAT A ZA JAK DLOUHO SE NÁM VRÁTÍ.</a:t>
            </a:r>
            <a:endParaRPr lang="cs-CZ" sz="2800" dirty="0" smtClean="0"/>
          </a:p>
          <a:p>
            <a:endParaRPr lang="cs-CZ" sz="3200" dirty="0" smtClean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08568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79512" y="1268760"/>
            <a:ext cx="48245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PODNIKATELSKÝ ZÁMĚR:</a:t>
            </a:r>
            <a:endParaRPr lang="cs-CZ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95536" y="1844824"/>
            <a:ext cx="849694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2600" dirty="0" smtClean="0"/>
              <a:t>  jeden z nejzákladnějších a nejdůležitějších dokumentů </a:t>
            </a:r>
          </a:p>
          <a:p>
            <a:pPr algn="just"/>
            <a:r>
              <a:rPr lang="cs-CZ" sz="2600" dirty="0" smtClean="0"/>
              <a:t>    souvisejících s podnikáním, který může mít vliv na </a:t>
            </a:r>
          </a:p>
          <a:p>
            <a:pPr algn="just">
              <a:spcAft>
                <a:spcPts val="300"/>
              </a:spcAft>
            </a:pPr>
            <a:r>
              <a:rPr lang="cs-CZ" sz="2600" dirty="0" smtClean="0"/>
              <a:t>    úspěšnost podnikání,</a:t>
            </a:r>
          </a:p>
          <a:p>
            <a:pPr algn="just">
              <a:spcAft>
                <a:spcPts val="300"/>
              </a:spcAft>
              <a:buFont typeface="Wingdings" pitchFamily="2" charset="2"/>
              <a:buChar char="§"/>
            </a:pPr>
            <a:r>
              <a:rPr lang="cs-CZ" sz="2600" dirty="0" smtClean="0"/>
              <a:t>  zpracovává se před zahájením podnikání,</a:t>
            </a:r>
          </a:p>
          <a:p>
            <a:pPr algn="just">
              <a:spcAft>
                <a:spcPts val="300"/>
              </a:spcAft>
              <a:buFont typeface="Wingdings" pitchFamily="2" charset="2"/>
              <a:buChar char="§"/>
            </a:pPr>
            <a:r>
              <a:rPr lang="cs-CZ" sz="2600" dirty="0" smtClean="0"/>
              <a:t>  shrnuje veškeré detaily plánovaného podnikání,</a:t>
            </a:r>
          </a:p>
          <a:p>
            <a:pPr algn="just">
              <a:spcAft>
                <a:spcPts val="300"/>
              </a:spcAft>
              <a:buFont typeface="Wingdings" pitchFamily="2" charset="2"/>
              <a:buChar char="§"/>
            </a:pPr>
            <a:r>
              <a:rPr lang="cs-CZ" sz="2600" dirty="0" smtClean="0"/>
              <a:t>  sestává z několika částí,</a:t>
            </a:r>
          </a:p>
          <a:p>
            <a:pPr algn="just">
              <a:spcAft>
                <a:spcPts val="300"/>
              </a:spcAft>
              <a:buFont typeface="Wingdings" pitchFamily="2" charset="2"/>
              <a:buChar char="§"/>
            </a:pPr>
            <a:r>
              <a:rPr lang="cs-CZ" sz="2600" dirty="0" smtClean="0"/>
              <a:t>  významný pro podnikatele – celkový náhled na projekt, 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600" dirty="0" smtClean="0"/>
              <a:t>  významný pro banky, investory – získání finančních </a:t>
            </a:r>
          </a:p>
          <a:p>
            <a:pPr algn="just"/>
            <a:r>
              <a:rPr lang="cs-CZ" sz="2600" dirty="0" smtClean="0"/>
              <a:t>    prostředků.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568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79512" y="1340768"/>
            <a:ext cx="590465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Podnikatelský záměr – části:</a:t>
            </a:r>
            <a:endParaRPr lang="cs-CZ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95536" y="1988840"/>
            <a:ext cx="822206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  <a:buFont typeface="Wingdings" pitchFamily="2" charset="2"/>
              <a:buChar char="§"/>
            </a:pPr>
            <a:r>
              <a:rPr lang="cs-CZ" sz="2400" dirty="0" smtClean="0"/>
              <a:t>  </a:t>
            </a:r>
            <a:r>
              <a:rPr lang="cs-CZ" sz="2800" dirty="0" smtClean="0"/>
              <a:t>stručné shrnutí,</a:t>
            </a:r>
          </a:p>
          <a:p>
            <a:pPr algn="just">
              <a:spcAft>
                <a:spcPts val="300"/>
              </a:spcAft>
              <a:buFont typeface="Wingdings" pitchFamily="2" charset="2"/>
              <a:buChar char="§"/>
            </a:pPr>
            <a:r>
              <a:rPr lang="cs-CZ" sz="2800" dirty="0" smtClean="0"/>
              <a:t>  popis společnosti a místa podnikání,</a:t>
            </a:r>
          </a:p>
          <a:p>
            <a:pPr algn="just">
              <a:spcAft>
                <a:spcPts val="300"/>
              </a:spcAft>
              <a:buFont typeface="Wingdings" pitchFamily="2" charset="2"/>
              <a:buChar char="§"/>
            </a:pPr>
            <a:r>
              <a:rPr lang="cs-CZ" sz="2800" dirty="0" smtClean="0"/>
              <a:t>  popis výrobku / služby,</a:t>
            </a:r>
          </a:p>
          <a:p>
            <a:pPr algn="just">
              <a:spcAft>
                <a:spcPts val="300"/>
              </a:spcAft>
              <a:buFont typeface="Wingdings" pitchFamily="2" charset="2"/>
              <a:buChar char="§"/>
            </a:pPr>
            <a:r>
              <a:rPr lang="cs-CZ" sz="2800" dirty="0" smtClean="0"/>
              <a:t>  analýza trhu,</a:t>
            </a:r>
          </a:p>
          <a:p>
            <a:pPr algn="just">
              <a:spcAft>
                <a:spcPts val="300"/>
              </a:spcAft>
              <a:buFont typeface="Wingdings" pitchFamily="2" charset="2"/>
              <a:buChar char="§"/>
            </a:pPr>
            <a:r>
              <a:rPr lang="cs-CZ" sz="2800" dirty="0" smtClean="0"/>
              <a:t>  finanční plán,</a:t>
            </a:r>
          </a:p>
          <a:p>
            <a:pPr algn="just">
              <a:spcAft>
                <a:spcPts val="300"/>
              </a:spcAft>
              <a:buFont typeface="Wingdings" pitchFamily="2" charset="2"/>
              <a:buChar char="§"/>
            </a:pPr>
            <a:r>
              <a:rPr lang="cs-CZ" sz="2800" dirty="0" smtClean="0"/>
              <a:t>  management,</a:t>
            </a:r>
          </a:p>
          <a:p>
            <a:pPr algn="just">
              <a:spcAft>
                <a:spcPts val="300"/>
              </a:spcAft>
              <a:buFont typeface="Wingdings" pitchFamily="2" charset="2"/>
              <a:buChar char="§"/>
            </a:pPr>
            <a:r>
              <a:rPr lang="cs-CZ" sz="2800" dirty="0" smtClean="0"/>
              <a:t>  uvedení produktu / služby na trh, reklamní strategie,</a:t>
            </a:r>
          </a:p>
          <a:p>
            <a:pPr algn="just">
              <a:spcAft>
                <a:spcPts val="300"/>
              </a:spcAft>
              <a:buFont typeface="Wingdings" pitchFamily="2" charset="2"/>
              <a:buChar char="§"/>
            </a:pPr>
            <a:r>
              <a:rPr lang="cs-CZ" sz="2800" dirty="0" smtClean="0"/>
              <a:t>  přílohy.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568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23528" y="1340768"/>
            <a:ext cx="59766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VÝROBA A PRODUKTIVITA PRÁCE: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82382" y="1988840"/>
            <a:ext cx="8761618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/>
              <a:t>VÝROBA</a:t>
            </a:r>
          </a:p>
          <a:p>
            <a:pPr>
              <a:spcAft>
                <a:spcPts val="600"/>
              </a:spcAft>
            </a:pPr>
            <a:r>
              <a:rPr lang="cs-CZ" sz="2400" dirty="0" smtClean="0"/>
              <a:t>Proces, při kterém člověk přetváří přírodu a její předměty ve výrobky nebo služby. </a:t>
            </a:r>
            <a:r>
              <a:rPr lang="cs-CZ" sz="2400" i="1" u="sng" dirty="0" smtClean="0"/>
              <a:t>Výroba existuje: </a:t>
            </a:r>
            <a:endParaRPr lang="cs-CZ" sz="2400" dirty="0" smtClean="0"/>
          </a:p>
          <a:p>
            <a:pPr lvl="0"/>
            <a:r>
              <a:rPr lang="cs-CZ" sz="2400" dirty="0" smtClean="0"/>
              <a:t>-  </a:t>
            </a:r>
            <a:r>
              <a:rPr lang="cs-CZ" sz="2400" b="1" i="1" dirty="0" smtClean="0"/>
              <a:t>ruční</a:t>
            </a:r>
            <a:r>
              <a:rPr lang="cs-CZ" sz="2400" dirty="0" smtClean="0"/>
              <a:t> (člověk za pomoci nářadí),</a:t>
            </a:r>
          </a:p>
          <a:p>
            <a:pPr lvl="0"/>
            <a:r>
              <a:rPr lang="cs-CZ" sz="2400" dirty="0" smtClean="0"/>
              <a:t>-  </a:t>
            </a:r>
            <a:r>
              <a:rPr lang="cs-CZ" sz="2400" b="1" i="1" dirty="0" smtClean="0"/>
              <a:t>strojně ruční </a:t>
            </a:r>
            <a:r>
              <a:rPr lang="cs-CZ" sz="2400" dirty="0" smtClean="0"/>
              <a:t>(člověk za pomoci strojů),</a:t>
            </a:r>
          </a:p>
          <a:p>
            <a:pPr lvl="0">
              <a:spcAft>
                <a:spcPts val="1200"/>
              </a:spcAft>
              <a:buFontTx/>
              <a:buChar char="-"/>
            </a:pPr>
            <a:r>
              <a:rPr lang="cs-CZ" sz="2400" b="1" i="1" dirty="0" smtClean="0"/>
              <a:t>  strojní</a:t>
            </a:r>
            <a:r>
              <a:rPr lang="cs-CZ" sz="2400" dirty="0" smtClean="0"/>
              <a:t> (využití technologicky vyspělejších strojů bez lidské síly).</a:t>
            </a:r>
          </a:p>
          <a:p>
            <a:pPr lvl="0"/>
            <a:r>
              <a:rPr lang="cs-CZ" sz="2400" b="1" i="1" dirty="0" smtClean="0"/>
              <a:t>PRODUKTIVITA PRÁCE</a:t>
            </a:r>
          </a:p>
          <a:p>
            <a:r>
              <a:rPr lang="cs-CZ" sz="2400" dirty="0" smtClean="0"/>
              <a:t>Jedním z hlavních ukazatelů výkonnosti podniku. Představuje množství vyrobených produktů na jednoho pracovníka v určitém čase.</a:t>
            </a:r>
          </a:p>
          <a:p>
            <a:pPr lvl="0"/>
            <a:endParaRPr lang="cs-CZ" sz="2400" b="1" i="1" dirty="0" smtClean="0"/>
          </a:p>
          <a:p>
            <a:pPr lvl="0"/>
            <a:endParaRPr lang="cs-CZ" sz="2400" dirty="0" smtClean="0"/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05479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23528" y="1340768"/>
            <a:ext cx="54006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Typy výroby podle objemu: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82382" y="1916832"/>
            <a:ext cx="8761618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/>
              <a:t>KUSOVÁ VÝROBA</a:t>
            </a:r>
          </a:p>
          <a:p>
            <a:pPr>
              <a:spcAft>
                <a:spcPts val="600"/>
              </a:spcAft>
            </a:pPr>
            <a:r>
              <a:rPr lang="cs-CZ" sz="2400" dirty="0" smtClean="0"/>
              <a:t>Výroba velkého počtu druhů v malém množství za použití univerzálních strojů.</a:t>
            </a:r>
          </a:p>
          <a:p>
            <a:pPr>
              <a:buFontTx/>
              <a:buChar char="-"/>
            </a:pPr>
            <a:r>
              <a:rPr lang="cs-CZ" sz="2400" dirty="0" smtClean="0"/>
              <a:t>  </a:t>
            </a:r>
            <a:r>
              <a:rPr lang="cs-CZ" sz="2400" i="1" dirty="0" smtClean="0"/>
              <a:t>vysoce náročná příprava výroby,</a:t>
            </a:r>
          </a:p>
          <a:p>
            <a:pPr>
              <a:buFontTx/>
              <a:buChar char="-"/>
            </a:pPr>
            <a:r>
              <a:rPr lang="cs-CZ" sz="2400" i="1" dirty="0" smtClean="0"/>
              <a:t>  vysoké náklady na výrobu,</a:t>
            </a:r>
          </a:p>
          <a:p>
            <a:pPr>
              <a:buFontTx/>
              <a:buChar char="-"/>
            </a:pPr>
            <a:r>
              <a:rPr lang="cs-CZ" sz="2400" i="1" dirty="0" smtClean="0"/>
              <a:t>  převažuje ruční nebo strojně ruční práce,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sz="2400" i="1" dirty="0" smtClean="0"/>
              <a:t>  nejnižší produktivita práce.</a:t>
            </a:r>
          </a:p>
          <a:p>
            <a:r>
              <a:rPr lang="cs-CZ" sz="2400" b="1" i="1" dirty="0" smtClean="0"/>
              <a:t>SÉRIOVÁ VÝROBA</a:t>
            </a:r>
          </a:p>
          <a:p>
            <a:r>
              <a:rPr lang="cs-CZ" sz="2400" dirty="0" smtClean="0"/>
              <a:t>Vyrábí se méně druhů ve větším počtu za využití víceúčelových specializovaných strojů.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05479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>
            <a:off x="323528" y="1412776"/>
            <a:ext cx="32882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ZÁKLADNÍ POJMY:</a:t>
            </a:r>
            <a:endParaRPr lang="cs-CZ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2060848"/>
            <a:ext cx="8065684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200" b="1" i="1" dirty="0" smtClean="0"/>
              <a:t>PODNIKÁNÍ</a:t>
            </a:r>
          </a:p>
          <a:p>
            <a:pPr algn="just">
              <a:spcAft>
                <a:spcPts val="600"/>
              </a:spcAft>
            </a:pPr>
            <a:r>
              <a:rPr lang="cs-CZ" sz="2200" dirty="0" smtClean="0"/>
              <a:t>Soustavná činnost podnikatele prováděná samostatně vlastním jménem a na vlastní zodpovědnost za účelem dosažení zisku.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Osobní charakter (ocenění odvedené práce)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Kapitálový charakter (zisk pro investora)</a:t>
            </a:r>
          </a:p>
          <a:p>
            <a:pPr algn="just"/>
            <a:r>
              <a:rPr lang="cs-CZ" sz="2200" b="1" i="1" dirty="0" smtClean="0"/>
              <a:t>PODNIKATEL</a:t>
            </a:r>
          </a:p>
          <a:p>
            <a:pPr algn="just">
              <a:spcAft>
                <a:spcPts val="600"/>
              </a:spcAft>
            </a:pPr>
            <a:r>
              <a:rPr lang="cs-CZ" sz="2200" dirty="0" smtClean="0"/>
              <a:t>Fyzická nebo právnická osoba, která soustavně podniká.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OSVČ (živnostníci)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Společníci v s.r.o., akcionáři v a.s.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Jednatelé, členové představenstev a dozorčích rad, členové družstev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40362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23528" y="1340768"/>
            <a:ext cx="54006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Typy výroby podle objemu: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82382" y="1988840"/>
            <a:ext cx="8761618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/>
              <a:t>HROMADNÁ VÝROBA</a:t>
            </a:r>
          </a:p>
          <a:p>
            <a:pPr>
              <a:spcAft>
                <a:spcPts val="600"/>
              </a:spcAft>
            </a:pPr>
            <a:r>
              <a:rPr lang="cs-CZ" sz="2400" dirty="0" smtClean="0"/>
              <a:t>Výroba malého počtu druhů ve velkém množství. Vhodná pro sériové linky.</a:t>
            </a:r>
          </a:p>
          <a:p>
            <a:pPr>
              <a:spcAft>
                <a:spcPts val="300"/>
              </a:spcAft>
              <a:buFontTx/>
              <a:buChar char="-"/>
            </a:pPr>
            <a:r>
              <a:rPr lang="cs-CZ" sz="2400" dirty="0" smtClean="0"/>
              <a:t>  </a:t>
            </a:r>
            <a:r>
              <a:rPr lang="cs-CZ" sz="2400" i="1" dirty="0" smtClean="0"/>
              <a:t>nevyžaduje vysokou kvalifikaci pracovníků,</a:t>
            </a:r>
          </a:p>
          <a:p>
            <a:pPr>
              <a:spcAft>
                <a:spcPts val="300"/>
              </a:spcAft>
              <a:buFontTx/>
              <a:buChar char="-"/>
            </a:pPr>
            <a:r>
              <a:rPr lang="cs-CZ" sz="2400" i="1" dirty="0" smtClean="0"/>
              <a:t>  nejnižší výrobní náklady,</a:t>
            </a:r>
          </a:p>
          <a:p>
            <a:pPr>
              <a:spcAft>
                <a:spcPts val="300"/>
              </a:spcAft>
              <a:buFontTx/>
              <a:buChar char="-"/>
            </a:pPr>
            <a:r>
              <a:rPr lang="cs-CZ" sz="2400" i="1" dirty="0" smtClean="0"/>
              <a:t>  převažují jednoúčelové výkonné stroje,</a:t>
            </a:r>
          </a:p>
          <a:p>
            <a:pPr>
              <a:spcAft>
                <a:spcPts val="300"/>
              </a:spcAft>
              <a:buFontTx/>
              <a:buChar char="-"/>
            </a:pPr>
            <a:r>
              <a:rPr lang="cs-CZ" sz="2400" i="1" dirty="0" smtClean="0"/>
              <a:t>  nejvyšší produktivita práce.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05479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23528" y="1340768"/>
            <a:ext cx="792088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Doporučený postup u </a:t>
            </a:r>
            <a:r>
              <a:rPr lang="cs-CZ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minipodniků</a:t>
            </a:r>
            <a:r>
              <a:rPr lang="cs-CZ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82382" y="1988840"/>
            <a:ext cx="87616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Odborné předpoklady žáků pro podnikání. Každý žák by se měl aktivně zapojit do MINIPODNIKU (samostatně vyhledat informace k oboru podnikání, najít vzorový podnik, navrhnout podnikatelský záměr)</a:t>
            </a:r>
          </a:p>
          <a:p>
            <a:pPr marL="457200" indent="-457200">
              <a:buFont typeface="+mj-lt"/>
              <a:buAutoNum type="arabicPeriod"/>
            </a:pPr>
            <a:endParaRPr lang="cs-CZ" sz="2400" dirty="0"/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Podnikatelský </a:t>
            </a:r>
            <a:r>
              <a:rPr lang="cs-CZ" sz="2400" dirty="0"/>
              <a:t>záměr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Specifikace charakteru výrobku nebo služby, jeho výjimečnost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Výše počáteční investice, provozních nákladů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Způsob dosažení vysoké přidané hodnoty výrobku nebo služby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457200" indent="-457200">
              <a:buFont typeface="+mj-lt"/>
              <a:buAutoNum type="arabicPeriod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04373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23528" y="1340768"/>
            <a:ext cx="792088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Doporučený postup u </a:t>
            </a:r>
            <a:r>
              <a:rPr lang="cs-CZ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minipodniků</a:t>
            </a:r>
            <a:r>
              <a:rPr lang="cs-CZ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82382" y="1988840"/>
            <a:ext cx="87616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+mj-lt"/>
              <a:buAutoNum type="arabicPeriod" startAt="3"/>
            </a:pPr>
            <a:r>
              <a:rPr lang="cs-CZ" sz="2400" dirty="0" smtClean="0"/>
              <a:t>Autor/autoři vítězného projektu navrhnou právní formu MINIPODNIKU a společenskou smlouvu. Rozdělení pozic a úkolů zaměstnancům v MINIPODNIKU. Organizační řád.</a:t>
            </a:r>
          </a:p>
          <a:p>
            <a:pPr marL="914400" lvl="1" indent="-457200">
              <a:buFont typeface="+mj-lt"/>
              <a:buAutoNum type="arabicPeriod" startAt="3"/>
            </a:pPr>
            <a:endParaRPr lang="cs-CZ" sz="2400" dirty="0"/>
          </a:p>
          <a:p>
            <a:pPr marL="914400" lvl="1" indent="-457200">
              <a:buFont typeface="+mj-lt"/>
              <a:buAutoNum type="arabicPeriod" startAt="3"/>
            </a:pPr>
            <a:r>
              <a:rPr lang="cs-CZ" sz="2400" dirty="0" smtClean="0"/>
              <a:t>Sledování nákladů na investice, provoz a mzdy v MINIPODNIKU. Na základě toho stanovení ceny výrobku a služby. Porovnání s cenami obvyklými.</a:t>
            </a:r>
          </a:p>
          <a:p>
            <a:pPr marL="457200" indent="-457200">
              <a:buFont typeface="+mj-lt"/>
              <a:buAutoNum type="arabicPeriod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58218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379084"/>
            <a:ext cx="9144000" cy="278340"/>
          </a:xfrm>
          <a:prstGeom prst="rect">
            <a:avLst/>
          </a:prstGeom>
          <a:gradFill rotWithShape="0">
            <a:gsLst>
              <a:gs pos="0">
                <a:srgbClr val="CC66FF"/>
              </a:gs>
              <a:gs pos="50000">
                <a:srgbClr val="7030A0"/>
              </a:gs>
              <a:gs pos="100000">
                <a:srgbClr val="CC66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8064A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3F315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51958" y="5496888"/>
            <a:ext cx="9195958" cy="254000"/>
          </a:xfrm>
          <a:prstGeom prst="rect">
            <a:avLst/>
          </a:prstGeom>
          <a:gradFill rotWithShape="0">
            <a:gsLst>
              <a:gs pos="0">
                <a:srgbClr val="CC66FF"/>
              </a:gs>
              <a:gs pos="50000">
                <a:srgbClr val="7030A0"/>
              </a:gs>
              <a:gs pos="100000">
                <a:srgbClr val="CC66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8064A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3F315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sp>
        <p:nvSpPr>
          <p:cNvPr id="7" name="Textové pole 2"/>
          <p:cNvSpPr txBox="1">
            <a:spLocks noChangeArrowheads="1"/>
          </p:cNvSpPr>
          <p:nvPr/>
        </p:nvSpPr>
        <p:spPr bwMode="auto">
          <a:xfrm>
            <a:off x="1547664" y="1632971"/>
            <a:ext cx="6192688" cy="380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800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800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800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800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800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800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800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800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800" b="1" dirty="0" smtClean="0">
              <a:solidFill>
                <a:srgbClr val="7030A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9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DĚKUJI ZA POZORNOST</a:t>
            </a:r>
          </a:p>
        </p:txBody>
      </p:sp>
      <p:grpSp>
        <p:nvGrpSpPr>
          <p:cNvPr id="17" name="Skupina 16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8" name="Obrázek 17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20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Obdélník 20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89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>
            <a:off x="323528" y="1412776"/>
            <a:ext cx="32882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ZÁKLADNÍ POJMY:</a:t>
            </a:r>
            <a:endParaRPr lang="cs-CZ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2060848"/>
            <a:ext cx="8065684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200" b="1" i="1" dirty="0" smtClean="0"/>
              <a:t>FYZICKÁ OSOBA (FO)</a:t>
            </a:r>
          </a:p>
          <a:p>
            <a:pPr algn="just">
              <a:spcAft>
                <a:spcPts val="600"/>
              </a:spcAft>
            </a:pPr>
            <a:r>
              <a:rPr lang="cs-CZ" sz="2200" dirty="0" smtClean="0"/>
              <a:t>Člověk jako jednotlivec podnikající na základě živnostenského oprávnění.</a:t>
            </a:r>
          </a:p>
          <a:p>
            <a:pPr algn="just"/>
            <a:r>
              <a:rPr lang="cs-CZ" sz="2200" b="1" i="1" dirty="0" smtClean="0"/>
              <a:t>PRÁVNICKÁ OSOBA (PO)</a:t>
            </a:r>
          </a:p>
          <a:p>
            <a:pPr algn="just"/>
            <a:r>
              <a:rPr lang="cs-CZ" sz="2200" dirty="0" smtClean="0"/>
              <a:t>Většinou skupina osob vstupujících do právních vztahů jako celek.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0099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1379083"/>
            <a:ext cx="9144000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PODMÍNKY PRO PODNIKÁNÍ PODLE ČESKÉHO PRÁVA:</a:t>
            </a:r>
            <a:endParaRPr lang="cs-CZ" sz="3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82382" y="2269431"/>
            <a:ext cx="806568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800" dirty="0" smtClean="0"/>
              <a:t>dosažení věku 18 let,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800" dirty="0" smtClean="0"/>
              <a:t>právní způsobilost, 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cs-CZ" sz="2800" dirty="0" smtClean="0"/>
              <a:t>bezúhonnost.</a:t>
            </a:r>
          </a:p>
          <a:p>
            <a:pPr marL="342900" indent="-342900"/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568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82382" y="2269431"/>
            <a:ext cx="80656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962" y="1063953"/>
            <a:ext cx="6389687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381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2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82382" y="1379083"/>
            <a:ext cx="699793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PLÁNOVÁNÍ PODNIKATELSKÉ ČINNOSTI:</a:t>
            </a:r>
            <a:endParaRPr lang="cs-CZ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82382" y="2132856"/>
            <a:ext cx="806568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cs-CZ" sz="2400" dirty="0" smtClean="0"/>
              <a:t>Než začneme podnikat, měli bychom si položit několik otázek: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cs-CZ" sz="2400" b="1" i="1" dirty="0" smtClean="0"/>
              <a:t>Proč vlastně chceme začít podnikat?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cs-CZ" sz="2400" b="1" i="1" dirty="0" smtClean="0"/>
              <a:t>Co nám podnikání přinese?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cs-CZ" sz="2400" b="1" i="1" dirty="0" smtClean="0"/>
              <a:t>Co nám podnikání vezme?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cs-CZ" sz="2400" b="1" i="1" dirty="0" smtClean="0"/>
              <a:t>Máme na to?</a:t>
            </a:r>
          </a:p>
          <a:p>
            <a:pPr marL="342900" indent="-342900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cs-CZ" sz="2400" b="1" i="1" dirty="0" smtClean="0"/>
              <a:t>Vyplatí se nám to?</a:t>
            </a:r>
          </a:p>
          <a:p>
            <a:pPr marL="342900" indent="-342900" algn="just"/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355348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10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79512" y="1340768"/>
            <a:ext cx="316835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Než začneme:</a:t>
            </a:r>
            <a:endParaRPr lang="cs-CZ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82382" y="1988840"/>
            <a:ext cx="858210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 smtClean="0"/>
              <a:t>Na začátku každého podnikání stojí </a:t>
            </a:r>
            <a:r>
              <a:rPr lang="cs-CZ" sz="2800" b="1" i="1" u="sng" dirty="0" smtClean="0"/>
              <a:t>NÁPAD / VIZE</a:t>
            </a:r>
            <a:r>
              <a:rPr lang="cs-CZ" sz="2800" dirty="0" smtClean="0"/>
              <a:t>. </a:t>
            </a:r>
          </a:p>
          <a:p>
            <a:pPr>
              <a:spcAft>
                <a:spcPts val="1200"/>
              </a:spcAft>
            </a:pPr>
            <a:r>
              <a:rPr lang="cs-CZ" sz="2800" dirty="0" smtClean="0"/>
              <a:t>Abychom získali ucelenou informaci o tom, zda je zamýšlené podnikání hodné realizace a především investice finančních prostředků, musíme provést několik podrobných analýz. Jednotlivé analýzy jsou potom obsahem tzv. </a:t>
            </a:r>
            <a:r>
              <a:rPr lang="cs-CZ" sz="2800" b="1" i="1" u="sng" dirty="0" smtClean="0"/>
              <a:t>podnikatelského záměru či plánu.</a:t>
            </a:r>
          </a:p>
          <a:p>
            <a:endParaRPr lang="cs-CZ" sz="2400" dirty="0" smtClean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08568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10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79512" y="1340768"/>
            <a:ext cx="316835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Než začneme:</a:t>
            </a:r>
            <a:endParaRPr lang="cs-CZ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82382" y="1988840"/>
            <a:ext cx="858210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Základem podnikání jsou odborné znalosti, schopnost vést zaměstnance, dát podnikání řád, osobní kontakty se zákazníky, dodavateli, vlastní kapitál nebo přístup k cizímu kapitálu.</a:t>
            </a:r>
          </a:p>
          <a:p>
            <a:endParaRPr lang="cs-CZ" sz="2400" dirty="0"/>
          </a:p>
          <a:p>
            <a:r>
              <a:rPr lang="cs-CZ" sz="2400" dirty="0" smtClean="0"/>
              <a:t>Základem je, aby přidaná hodnota byla vyšší než osobní náklady a ostatní náklady společnosti.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02705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" y="58183"/>
            <a:ext cx="5398606" cy="1320901"/>
          </a:xfrm>
          <a:prstGeom prst="rect">
            <a:avLst/>
          </a:prstGeom>
        </p:spPr>
      </p:pic>
      <p:grpSp>
        <p:nvGrpSpPr>
          <p:cNvPr id="10" name="Skupina 9"/>
          <p:cNvGrpSpPr/>
          <p:nvPr/>
        </p:nvGrpSpPr>
        <p:grpSpPr>
          <a:xfrm>
            <a:off x="6863890" y="5855028"/>
            <a:ext cx="1584176" cy="725973"/>
            <a:chOff x="0" y="-27511"/>
            <a:chExt cx="1627454" cy="784063"/>
          </a:xfrm>
        </p:grpSpPr>
        <p:pic>
          <p:nvPicPr>
            <p:cNvPr id="1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Všechno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v mém životě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cs-CZ" sz="10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 souvisí</a:t>
              </a:r>
              <a:endParaRPr lang="cs-CZ" sz="10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 dirty="0">
                  <a:solidFill>
                    <a:srgbClr val="7030A0"/>
                  </a:solidFill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cs-CZ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15" name="Picture 2" descr="ACE_logo_sve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43387"/>
            <a:ext cx="132091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197768" y="6581001"/>
            <a:ext cx="8748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7030A0"/>
                </a:solidFill>
              </a:rPr>
              <a:t>AC Education s.r.o. | Poděbradská 206/57, 198 00 Praha 9 – Hloubětín |   </a:t>
            </a:r>
            <a:r>
              <a:rPr lang="cs-CZ" sz="1200" b="1" u="sng" dirty="0">
                <a:solidFill>
                  <a:srgbClr val="7030A0"/>
                </a:solidFill>
                <a:hlinkClick r:id="rId6"/>
              </a:rPr>
              <a:t>info@aceducation.cz</a:t>
            </a:r>
            <a:r>
              <a:rPr lang="cs-CZ" sz="1200" b="1" dirty="0">
                <a:solidFill>
                  <a:srgbClr val="7030A0"/>
                </a:solidFill>
              </a:rPr>
              <a:t>  |  IČ: 27971601  | DIČ: CZ27971601</a:t>
            </a:r>
            <a:endParaRPr lang="cs-CZ" sz="1200" dirty="0">
              <a:solidFill>
                <a:srgbClr val="7030A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79512" y="1340768"/>
            <a:ext cx="826855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Hlavní podnikatelské aktivity:</a:t>
            </a:r>
            <a:endParaRPr lang="cs-CZ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82382" y="1988840"/>
            <a:ext cx="858210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 smtClean="0"/>
              <a:t>Obchod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Prodejní cena – nákupní cena = obchodní marže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200" b="1" dirty="0" smtClean="0"/>
              <a:t>Služby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Hlavní je hodinová sazba, podíl prodaných hodin z časového fondu a podíl režijních zaměstnanců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Důležitý je podíl „skrytého obchodu nebo výroby“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200" b="1" dirty="0" smtClean="0"/>
              <a:t>Výroba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Náročná na investice do strojů, technologií, nemovitostí, atd.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Výrobu je nutno financovat, výrobky dobře prodat (sám nebo přes obchodní firmy)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20609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1527</Words>
  <Application>Microsoft Office PowerPoint</Application>
  <PresentationFormat>Předvádění na obrazovce (4:3)</PresentationFormat>
  <Paragraphs>298</Paragraphs>
  <Slides>23</Slides>
  <Notes>23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NSC-Kornout3</dc:creator>
  <cp:lastModifiedBy>Janstova</cp:lastModifiedBy>
  <cp:revision>82</cp:revision>
  <dcterms:created xsi:type="dcterms:W3CDTF">2014-09-25T11:37:26Z</dcterms:created>
  <dcterms:modified xsi:type="dcterms:W3CDTF">2014-11-11T06:52:55Z</dcterms:modified>
</cp:coreProperties>
</file>